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274" r:id="rId3"/>
    <p:sldId id="276" r:id="rId4"/>
    <p:sldId id="277" r:id="rId5"/>
    <p:sldId id="278" r:id="rId6"/>
    <p:sldId id="279" r:id="rId7"/>
    <p:sldId id="290" r:id="rId8"/>
    <p:sldId id="280" r:id="rId9"/>
    <p:sldId id="281" r:id="rId10"/>
    <p:sldId id="282" r:id="rId11"/>
    <p:sldId id="283" r:id="rId12"/>
    <p:sldId id="286" r:id="rId13"/>
    <p:sldId id="287" r:id="rId14"/>
    <p:sldId id="288" r:id="rId1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  <a:srgbClr val="990000"/>
    <a:srgbClr val="F7E10B"/>
    <a:srgbClr val="D2CD00"/>
    <a:srgbClr val="00FF00"/>
    <a:srgbClr val="00CC00"/>
    <a:srgbClr val="00FFFF"/>
    <a:srgbClr val="FF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64" autoAdjust="0"/>
    <p:restoredTop sz="90929"/>
  </p:normalViewPr>
  <p:slideViewPr>
    <p:cSldViewPr>
      <p:cViewPr varScale="1">
        <p:scale>
          <a:sx n="103" d="100"/>
          <a:sy n="10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t" anchorCtr="0" compatLnSpc="1">
            <a:prstTxWarp prst="textNoShape">
              <a:avLst/>
            </a:prstTxWarp>
          </a:bodyPr>
          <a:lstStyle>
            <a:lvl1pPr algn="l" defTabSz="961248">
              <a:defRPr sz="13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t" anchorCtr="0" compatLnSpc="1">
            <a:prstTxWarp prst="textNoShape">
              <a:avLst/>
            </a:prstTxWarp>
          </a:bodyPr>
          <a:lstStyle>
            <a:lvl1pPr algn="r" defTabSz="961248">
              <a:defRPr sz="13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568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b" anchorCtr="0" compatLnSpc="1">
            <a:prstTxWarp prst="textNoShape">
              <a:avLst/>
            </a:prstTxWarp>
          </a:bodyPr>
          <a:lstStyle>
            <a:lvl1pPr algn="l" defTabSz="961248">
              <a:defRPr sz="13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568"/>
            <a:ext cx="3169920" cy="47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9" tIns="48049" rIns="96099" bIns="48049" numCol="1" anchor="b" anchorCtr="0" compatLnSpc="1">
            <a:prstTxWarp prst="textNoShape">
              <a:avLst/>
            </a:prstTxWarp>
          </a:bodyPr>
          <a:lstStyle>
            <a:lvl1pPr algn="r" defTabSz="961248">
              <a:defRPr sz="1300"/>
            </a:lvl1pPr>
          </a:lstStyle>
          <a:p>
            <a:fld id="{EFA7F986-2388-4156-A3FE-0CA05BEE6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04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6188" y="739775"/>
            <a:ext cx="4822825" cy="3617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22242"/>
            <a:ext cx="5364480" cy="435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6707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6707"/>
            <a:ext cx="3169920" cy="49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70" tIns="49085" rIns="98170" bIns="490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649E6CB-D1EF-4A14-B41F-183833849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60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84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7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6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64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9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3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1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13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65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38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2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E6CB-D1EF-4A14-B41F-183833849E7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2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6A4F6-7B2D-48D8-B48B-037B595C0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1BB60-5243-41CC-BF95-0D254575C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B7E37-4F55-4B1A-ADED-B079A54FBE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77F51-12D0-444C-A30F-BBC08D9AF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29AAD-E055-448A-9731-1D65B8650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05997-D5FA-4933-87F3-06B37EAF9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B770A-5599-4AAB-A296-72EE64E7DD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DCEEE-7721-490D-A36F-767344451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1ACCC-E523-4B8B-8191-9771164D40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C0BB2-1488-4F43-8760-C6F9521477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08F5C-41E7-436C-83DC-A03B27461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C111C6-C32D-4634-AF2D-A09DE756BB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81000" y="1740694"/>
            <a:ext cx="8229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Edwin F. Hilinski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NSF-REU Site: Sunshine Institute for the Interaction of Light with Matter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Department of Chemistry and Biochemistry</a:t>
            </a:r>
          </a:p>
          <a:p>
            <a:r>
              <a:rPr lang="en-US" sz="1800" b="1" i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Florida State University, Tallahassee, FL 32306-4390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3454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E-mail:   efhilinski@fsu.edu</a:t>
            </a:r>
          </a:p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http://www.chem.fsu.edu/hilinski</a:t>
            </a:r>
          </a:p>
        </p:txBody>
      </p:sp>
      <p:pic>
        <p:nvPicPr>
          <p:cNvPr id="61447" name="Picture 7" descr="D:\ScanImages Dept 1 IOMZip 990711\DLC2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429000"/>
            <a:ext cx="3581400" cy="2406650"/>
          </a:xfrm>
          <a:prstGeom prst="rect">
            <a:avLst/>
          </a:prstGeom>
          <a:noFill/>
        </p:spPr>
      </p:pic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33400" y="3962400"/>
            <a:ext cx="4121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Adapted from Dale Carnegie Training, </a:t>
            </a:r>
          </a:p>
          <a:p>
            <a:pPr algn="l"/>
            <a:r>
              <a:rPr lang="en-US" sz="1800" dirty="0">
                <a:latin typeface="Arial" pitchFamily="34" charset="0"/>
                <a:cs typeface="Arial" pitchFamily="34" charset="0"/>
              </a:rPr>
              <a:t>   1996 Dale Carnegie &amp; Associates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" y="16002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" name="Picture 2" descr="nsf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63" y="231457"/>
            <a:ext cx="1214437" cy="121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 txBox="1">
            <a:spLocks noChangeArrowheads="1"/>
          </p:cNvSpPr>
          <p:nvPr/>
        </p:nvSpPr>
        <p:spPr bwMode="auto">
          <a:xfrm>
            <a:off x="381000" y="726791"/>
            <a:ext cx="8305800" cy="2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sz="3200" b="1" ker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Presenting a Technical Paper</a:t>
            </a:r>
            <a:endParaRPr lang="en-US" sz="32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5828" y="5028986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400" b="1" i="1" dirty="0">
                <a:solidFill>
                  <a:srgbClr val="8B45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 thank the National Science Foundation Research Experiences for Undergraduates (NSF-REU) Sites program. This material is based upon work supported by the National Science Foundation under Grant No. CHE-2150301.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9B26492-7F0A-48EC-A30C-8F1A57A89B3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1" t="22001" r="11741" b="22000"/>
          <a:stretch/>
        </p:blipFill>
        <p:spPr>
          <a:xfrm>
            <a:off x="533400" y="609601"/>
            <a:ext cx="10450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6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66159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Summarize your results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Put them in context – why they are important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Optional – future work to be done and why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Types of Illustrations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41030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Tables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Graphs – line, bar, pie, 3D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Photos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Make It Simple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04800" y="1447800"/>
            <a:ext cx="87375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Tables should be clear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Put like items in columns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Round off numbers; significant figures; align decimals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Figures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Limit the number of curves or bars on graph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x </a:t>
            </a:r>
            <a:r>
              <a:rPr lang="en-US" dirty="0">
                <a:latin typeface="Arial" pitchFamily="34" charset="0"/>
                <a:cs typeface="Arial" pitchFamily="34" charset="0"/>
              </a:rPr>
              <a:t>is the independent variable;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y </a:t>
            </a:r>
            <a:r>
              <a:rPr lang="en-US" dirty="0">
                <a:latin typeface="Arial" pitchFamily="34" charset="0"/>
                <a:cs typeface="Arial" pitchFamily="34" charset="0"/>
              </a:rPr>
              <a:t>is dependent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c. Avoid wasted space, but do not overcrowd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d. Label axes carefully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 of Color in Slides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70166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Background – subdued or neutral colors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Highlighting points – bright or contrasting colors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Check colors on projection screen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Coordinate colors for presentation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Implement the KISS principle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Posters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219200" y="1066800"/>
            <a:ext cx="797205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Brief and clearly organized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Simple with an obvious central point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Short text / paragraphs (&lt;20 lines)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Easy to read from 1 to 2 meters away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Attractive and aesthetically pleasing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Mix visual imagery with text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Use color appropriately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[More details about posters will be given in separate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documents: PosterPresentations_Arial_240607a.pptx ;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                    PosterPresentations_Arial_240607a.pdf ;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                    Poster_Template_240607a.pptx .]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Overview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59286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Tell them what you’re going to tell them.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Tell them.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Tell them what you’ve told them.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Tips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685800" y="1266885"/>
            <a:ext cx="822821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Do not read your presentation!!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Know your audience.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Keep eye contact with the audience.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Make sure that your visuals are readable.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Try not to jiggle the pointer, jingle coins, click retractable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pens, do not remove then replace then remove 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then replace… the cap of a dry erase marker, etc.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6. The shorter the talk, the more practice you need.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Organize Your Presentation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81000" y="1038285"/>
            <a:ext cx="83968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What is the problem?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What do you hypothesize?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How did you test your hypothesis (experiment)?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What did you observe?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5. What did you conclude?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6. Cite all references to the literature.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	If you are not sure, cite a reference; do not plagiarize.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IMRADC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587379" y="990600"/>
            <a:ext cx="197522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ntroduction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dirty="0">
                <a:latin typeface="Arial" pitchFamily="34" charset="0"/>
                <a:cs typeface="Arial" pitchFamily="34" charset="0"/>
              </a:rPr>
              <a:t>ethods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esults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cs typeface="Arial" pitchFamily="34" charset="0"/>
              </a:rPr>
              <a:t>nd</a:t>
            </a: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dirty="0">
                <a:latin typeface="Arial" pitchFamily="34" charset="0"/>
                <a:cs typeface="Arial" pitchFamily="34" charset="0"/>
              </a:rPr>
              <a:t>iscussion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>
                <a:latin typeface="Arial" pitchFamily="34" charset="0"/>
                <a:cs typeface="Arial" pitchFamily="34" charset="0"/>
              </a:rPr>
              <a:t>onclusions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67538" y="1299389"/>
            <a:ext cx="8008923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246633">
              <a:defRPr/>
            </a:pP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US" sz="5400" b="1" dirty="0">
              <a:solidFill>
                <a:srgbClr val="782F40"/>
              </a:solidFill>
              <a:latin typeface="Arial" pitchFamily="34" charset="0"/>
              <a:cs typeface="Arial" pitchFamily="34" charset="0"/>
            </a:endParaRPr>
          </a:p>
          <a:p>
            <a:pPr defTabSz="4246633">
              <a:defRPr/>
            </a:pP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Title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Title</a:t>
            </a:r>
            <a:br>
              <a:rPr lang="en-US" sz="5400" b="1" dirty="0">
                <a:latin typeface="Arial" pitchFamily="34" charset="0"/>
                <a:cs typeface="Arial" pitchFamily="34" charset="0"/>
              </a:rPr>
            </a:br>
            <a:r>
              <a:rPr lang="en-US" sz="1600" b="1" u="sng" dirty="0">
                <a:latin typeface="Arial" pitchFamily="34" charset="0"/>
                <a:cs typeface="Arial" pitchFamily="34" charset="0"/>
              </a:rPr>
              <a:t>REU Student Name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In-Lab Mentor 1, In-Lab Mentor 2, and Professor Name* </a:t>
            </a:r>
            <a:br>
              <a:rPr lang="en-US" sz="1600" b="1" dirty="0">
                <a:latin typeface="Arial" pitchFamily="34" charset="0"/>
                <a:cs typeface="Arial" pitchFamily="34" charset="0"/>
              </a:rPr>
            </a:br>
            <a:r>
              <a:rPr lang="en-US" sz="1600" b="1" i="1" dirty="0">
                <a:latin typeface="Arial" pitchFamily="34" charset="0"/>
                <a:cs typeface="Arial" pitchFamily="34" charset="0"/>
              </a:rPr>
              <a:t>NSF-REU Site: Sunshine Institute for the Interaction of Light with Matter </a:t>
            </a:r>
          </a:p>
          <a:p>
            <a:pPr defTabSz="4246633">
              <a:defRPr/>
            </a:pPr>
            <a:r>
              <a:rPr lang="en-US" sz="1600" b="1" i="1" dirty="0">
                <a:latin typeface="Arial" pitchFamily="34" charset="0"/>
                <a:cs typeface="Arial" pitchFamily="34" charset="0"/>
              </a:rPr>
              <a:t>Department of Chemistry and Biochemistry, Florida State University</a:t>
            </a:r>
          </a:p>
          <a:p>
            <a:pPr defTabSz="4246633">
              <a:defRPr/>
            </a:pPr>
            <a:r>
              <a:rPr lang="en-US" sz="1600" b="1" i="1" dirty="0">
                <a:latin typeface="Arial" pitchFamily="34" charset="0"/>
                <a:cs typeface="Arial" pitchFamily="34" charset="0"/>
              </a:rPr>
              <a:t>Tallahassee, Florida, 32306-4390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7C6673D1-C05B-41E5-A875-B1DBDB08E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38600"/>
            <a:ext cx="303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246633">
              <a:defRPr/>
            </a:pPr>
            <a:r>
              <a:rPr lang="en-US" sz="5400" b="1" dirty="0">
                <a:solidFill>
                  <a:srgbClr val="782F40"/>
                </a:solidFill>
                <a:latin typeface="Arial" pitchFamily="34" charset="0"/>
                <a:cs typeface="Arial" pitchFamily="34" charset="0"/>
              </a:rPr>
              <a:t>Image(s)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FE4120-45A9-44A1-98B8-1E450AA2A4BB}"/>
              </a:ext>
            </a:extLst>
          </p:cNvPr>
          <p:cNvSpPr/>
          <p:nvPr/>
        </p:nvSpPr>
        <p:spPr>
          <a:xfrm>
            <a:off x="481642" y="5486400"/>
            <a:ext cx="8078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Acknowledgment(s) -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 thank the National Science Foundation Research Experiences for Undergraduates (NSF-REU) Sites program. This material is based upon work supported by the National Science Foundation under Grant No. CHE-2150301. [Add additional acknowledgments as needed/desired.]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09600" y="1261408"/>
            <a:ext cx="569181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The subject—problem and hypothesis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Background and justification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Objectives of the study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5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Methods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81948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Materials, equipment, and the location of the experiment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Methods of sampling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Methods of analysis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4. Statistical evaluations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457200"/>
          </a:xfrm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Results and Discussion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219200" y="1524000"/>
            <a:ext cx="405431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1. Synopsis of results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2. Presentation of data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a. Figures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b. Tables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	c. Graphs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3. Discussion of significance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57200" y="685800"/>
            <a:ext cx="8229600" cy="0"/>
          </a:xfrm>
          <a:prstGeom prst="line">
            <a:avLst/>
          </a:prstGeom>
          <a:noFill/>
          <a:ln w="38100">
            <a:solidFill>
              <a:srgbClr val="782F4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38100">
            <a:solidFill>
              <a:srgbClr val="CEB80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741</Words>
  <Application>Microsoft Office PowerPoint</Application>
  <PresentationFormat>On-screen Show (4:3)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Default Design</vt:lpstr>
      <vt:lpstr>PowerPoint Presentation</vt:lpstr>
      <vt:lpstr>Overview</vt:lpstr>
      <vt:lpstr>General Tips</vt:lpstr>
      <vt:lpstr>Organize Your Presentation</vt:lpstr>
      <vt:lpstr>IMRADC</vt:lpstr>
      <vt:lpstr>Slide 1</vt:lpstr>
      <vt:lpstr>Introduction</vt:lpstr>
      <vt:lpstr>Methods</vt:lpstr>
      <vt:lpstr>Results and Discussion</vt:lpstr>
      <vt:lpstr>Conclusions</vt:lpstr>
      <vt:lpstr>Types of Illustrations</vt:lpstr>
      <vt:lpstr>Make It Simple</vt:lpstr>
      <vt:lpstr>Use of Color in Slides</vt:lpstr>
      <vt:lpstr>Posters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EFH09</dc:creator>
  <cp:lastModifiedBy>Edwin Hilinski</cp:lastModifiedBy>
  <cp:revision>97</cp:revision>
  <dcterms:modified xsi:type="dcterms:W3CDTF">2024-07-18T19:21:03Z</dcterms:modified>
</cp:coreProperties>
</file>