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258" r:id="rId3"/>
    <p:sldId id="373" r:id="rId4"/>
    <p:sldId id="261" r:id="rId5"/>
    <p:sldId id="268" r:id="rId6"/>
    <p:sldId id="371" r:id="rId7"/>
    <p:sldId id="266" r:id="rId8"/>
    <p:sldId id="267" r:id="rId9"/>
    <p:sldId id="374" r:id="rId10"/>
    <p:sldId id="264" r:id="rId11"/>
    <p:sldId id="260" r:id="rId12"/>
    <p:sldId id="269" r:id="rId13"/>
    <p:sldId id="375" r:id="rId14"/>
    <p:sldId id="418" r:id="rId15"/>
    <p:sldId id="404" r:id="rId16"/>
    <p:sldId id="273" r:id="rId17"/>
    <p:sldId id="313" r:id="rId18"/>
    <p:sldId id="417" r:id="rId19"/>
    <p:sldId id="406" r:id="rId20"/>
    <p:sldId id="431" r:id="rId21"/>
    <p:sldId id="430" r:id="rId22"/>
    <p:sldId id="272" r:id="rId23"/>
    <p:sldId id="416" r:id="rId24"/>
    <p:sldId id="278" r:id="rId25"/>
    <p:sldId id="276" r:id="rId26"/>
    <p:sldId id="410" r:id="rId27"/>
    <p:sldId id="277" r:id="rId28"/>
    <p:sldId id="317" r:id="rId29"/>
    <p:sldId id="419" r:id="rId30"/>
    <p:sldId id="318" r:id="rId31"/>
    <p:sldId id="319" r:id="rId32"/>
    <p:sldId id="415" r:id="rId33"/>
    <p:sldId id="280" r:id="rId34"/>
    <p:sldId id="321" r:id="rId35"/>
    <p:sldId id="281" r:id="rId36"/>
    <p:sldId id="421" r:id="rId37"/>
    <p:sldId id="325" r:id="rId38"/>
    <p:sldId id="323" r:id="rId39"/>
    <p:sldId id="324" r:id="rId40"/>
    <p:sldId id="413" r:id="rId41"/>
    <p:sldId id="422" r:id="rId42"/>
    <p:sldId id="414" r:id="rId43"/>
    <p:sldId id="383" r:id="rId44"/>
    <p:sldId id="427" r:id="rId45"/>
    <p:sldId id="428" r:id="rId46"/>
    <p:sldId id="286" r:id="rId47"/>
    <p:sldId id="288" r:id="rId48"/>
    <p:sldId id="289" r:id="rId49"/>
    <p:sldId id="290" r:id="rId50"/>
    <p:sldId id="423" r:id="rId51"/>
    <p:sldId id="292" r:id="rId52"/>
    <p:sldId id="293" r:id="rId53"/>
    <p:sldId id="291" r:id="rId54"/>
    <p:sldId id="424" r:id="rId55"/>
    <p:sldId id="294" r:id="rId56"/>
    <p:sldId id="384" r:id="rId57"/>
    <p:sldId id="426" r:id="rId58"/>
    <p:sldId id="425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3" autoAdjust="0"/>
    <p:restoredTop sz="87453" autoAdjust="0"/>
  </p:normalViewPr>
  <p:slideViewPr>
    <p:cSldViewPr snapToGrid="0" showGuides="1">
      <p:cViewPr varScale="1">
        <p:scale>
          <a:sx n="91" d="100"/>
          <a:sy n="91" d="100"/>
        </p:scale>
        <p:origin x="-342" y="-102"/>
      </p:cViewPr>
      <p:guideLst>
        <p:guide orient="horz" pos="1850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8E6B0-2E80-4B9E-B6FB-A60228E1260C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DF83B-58FB-467C-B46C-B62252864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555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DF83B-58FB-467C-B46C-B62252864C4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DF83B-58FB-467C-B46C-B62252864C4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94686F-B319-41CA-AE47-95690A2F12F9}" type="slidenum">
              <a:rPr lang="en-US"/>
              <a:pPr/>
              <a:t>43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836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EF0A83-2F9C-447C-AFCC-F240AC5ACAE7}" type="slidenum">
              <a:rPr lang="en-US"/>
              <a:pPr/>
              <a:t>56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E31C-9D77-4493-8345-F0CA708E3606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5C9E-C743-41D0-82F5-F6FF8538093D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B7A2-F8FE-439F-950A-A2AF6558B397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BC37D9D-AE0D-4EA5-9A04-CF9763417224}" type="datetime1">
              <a:rPr lang="en-US" smtClean="0">
                <a:solidFill>
                  <a:srgbClr val="000000"/>
                </a:solidFill>
              </a:rPr>
              <a:pPr/>
              <a:t>4/24/2015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4DC9D43-051A-47A6-A8F9-F7136943B27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1600200"/>
            <a:ext cx="77724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2688" y="3941763"/>
            <a:ext cx="77724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6DF77CC-63FF-47AD-95F8-57C064A98EB6}" type="datetime1">
              <a:rPr lang="en-US" altLang="en-US" smtClean="0">
                <a:solidFill>
                  <a:srgbClr val="000000"/>
                </a:solidFill>
              </a:rPr>
              <a:pPr/>
              <a:t>4/24/2015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EE8E633-E412-471E-B755-BECBDB00E9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69583" y="0"/>
            <a:ext cx="3485873" cy="583406"/>
          </a:xfrm>
          <a:prstGeom prst="rect">
            <a:avLst/>
          </a:prstGeom>
          <a:gradFill flip="none"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  <a:tileRect/>
          </a:gradFill>
        </p:spPr>
        <p:txBody>
          <a:bodyPr anchor="ctr" anchorCtr="0"/>
          <a:lstStyle>
            <a:lvl1pPr marL="0" indent="0">
              <a:buNone/>
              <a:defRPr sz="3200" b="1" baseline="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68442" y="680936"/>
            <a:ext cx="8807283" cy="5603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944A6-B56A-49D2-9710-FF60FF652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169681C-11F0-4008-B452-FF9B48BC6A8A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838EC1B-2BB6-46B0-ADD6-31EF86F6F7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C608-4AF2-414B-B211-9B9FB0DFE5E3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EAE8-E398-4FC1-ACCD-EF04A3E67A79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60C10-1239-4406-8E06-3AA693BA66DF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BAE0-DE08-40B3-A787-71029CCD2AF9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C590-F359-4B2A-94D2-3F78800504F9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A215-F1EC-4D50-9097-2A04D28CE06F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8B3C-176E-4537-8FEE-B48A7498AEA4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D5615-96D4-4BFF-B5C5-829DBB9C8AB1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5BB68-6C95-4EE9-9D73-2A284943D262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4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2.png"/><Relationship Id="rId7" Type="http://schemas.openxmlformats.org/officeDocument/2006/relationships/image" Target="../media/image2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gif"/><Relationship Id="rId10" Type="http://schemas.openxmlformats.org/officeDocument/2006/relationships/image" Target="../media/image12.jpeg"/><Relationship Id="rId4" Type="http://schemas.openxmlformats.org/officeDocument/2006/relationships/image" Target="../media/image6.gif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8.bin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youtube.com/watch?v=vZ5Vm4vABH4" TargetMode="External"/><Relationship Id="rId4" Type="http://schemas.openxmlformats.org/officeDocument/2006/relationships/hyperlink" Target="http://theninthwatch.com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269" y="814085"/>
            <a:ext cx="8705461" cy="412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Liquids and Solids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1239" y="5127176"/>
            <a:ext cx="5747657" cy="15871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Variables:</a:t>
            </a:r>
          </a:p>
          <a:p>
            <a:pPr lvl="1">
              <a:buNone/>
            </a:pPr>
            <a:r>
              <a:rPr lang="en-US" sz="2000" dirty="0" smtClean="0"/>
              <a:t>Size and shape of the molecules/atoms</a:t>
            </a:r>
          </a:p>
          <a:p>
            <a:pPr lvl="1">
              <a:buNone/>
            </a:pPr>
            <a:r>
              <a:rPr lang="en-US" sz="2000" dirty="0" smtClean="0"/>
              <a:t>The </a:t>
            </a:r>
            <a:r>
              <a:rPr lang="en-US" sz="2000" dirty="0" err="1" smtClean="0"/>
              <a:t>intramolecular</a:t>
            </a:r>
            <a:r>
              <a:rPr lang="en-US" sz="2000" dirty="0" smtClean="0"/>
              <a:t> forces</a:t>
            </a:r>
            <a:endParaRPr lang="en-US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717078" y="6270170"/>
            <a:ext cx="2194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026" name="Picture 2" descr="http://mrgrant.ca/1_Content/Soli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5220" y="1005839"/>
            <a:ext cx="2168435" cy="2168435"/>
          </a:xfrm>
          <a:prstGeom prst="rect">
            <a:avLst/>
          </a:prstGeom>
          <a:noFill/>
        </p:spPr>
      </p:pic>
      <p:pic>
        <p:nvPicPr>
          <p:cNvPr id="129028" name="Picture 4" descr="http://mrgrant.ca/1_Content/Liqui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370" y="1031965"/>
            <a:ext cx="2168435" cy="2168435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698171" y="3463840"/>
            <a:ext cx="5747657" cy="1587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 all solids and liquids are equal: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Viscosity</a:t>
            </a:r>
            <a:r>
              <a:rPr lang="en-US" sz="2000" dirty="0" smtClean="0"/>
              <a:t>, conductivity, surface tension, volume, density, melting point, boiling point, hardness, color, flexibility, cost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38FD7-70F6-4FC6-89BE-873F95AD2E40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654545" y="0"/>
            <a:ext cx="7793037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 err="1" smtClean="0"/>
              <a:t>Intramoelcular</a:t>
            </a:r>
            <a:r>
              <a:rPr lang="en-US" altLang="en-US" sz="4000" u="sng" dirty="0" smtClean="0"/>
              <a:t> </a:t>
            </a:r>
            <a:r>
              <a:rPr lang="en-US" altLang="en-US" sz="4000" u="sng" dirty="0" err="1" smtClean="0"/>
              <a:t>vs</a:t>
            </a:r>
            <a:r>
              <a:rPr lang="en-US" altLang="en-US" sz="4000" u="sng" dirty="0" smtClean="0"/>
              <a:t> Intermolecular</a:t>
            </a:r>
            <a:endParaRPr lang="en-US" altLang="en-US" sz="4000" u="sng" dirty="0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06400" y="1029786"/>
            <a:ext cx="8305800" cy="5828214"/>
          </a:xfrm>
          <a:noFill/>
          <a:ln/>
        </p:spPr>
        <p:txBody>
          <a:bodyPr lIns="90488" tIns="44450" rIns="90488" bIns="44450">
            <a:noAutofit/>
          </a:bodyPr>
          <a:lstStyle/>
          <a:p>
            <a:pPr>
              <a:buClr>
                <a:srgbClr val="FF0000"/>
              </a:buClr>
            </a:pPr>
            <a:r>
              <a:rPr lang="en-US" altLang="en-US" u="sng" dirty="0" err="1" smtClean="0"/>
              <a:t>Intra</a:t>
            </a:r>
            <a:r>
              <a:rPr lang="en-US" altLang="en-US" dirty="0" err="1" smtClean="0"/>
              <a:t>molecular</a:t>
            </a:r>
            <a:r>
              <a:rPr lang="en-US" altLang="en-US" dirty="0" smtClean="0"/>
              <a:t> forces</a:t>
            </a:r>
            <a:endParaRPr lang="en-US" altLang="en-US" dirty="0">
              <a:solidFill>
                <a:srgbClr val="003300"/>
              </a:solidFill>
            </a:endParaRPr>
          </a:p>
          <a:p>
            <a:pPr lvl="1">
              <a:buClr>
                <a:srgbClr val="0000FF"/>
              </a:buClr>
            </a:pPr>
            <a:r>
              <a:rPr lang="en-US" altLang="en-US" dirty="0" smtClean="0"/>
              <a:t>exist within each molecule</a:t>
            </a:r>
            <a:endParaRPr lang="en-US" altLang="en-US" dirty="0"/>
          </a:p>
          <a:p>
            <a:pPr lvl="1">
              <a:buClr>
                <a:srgbClr val="0000FF"/>
              </a:buClr>
            </a:pPr>
            <a:r>
              <a:rPr lang="en-US" altLang="en-US" dirty="0" smtClean="0"/>
              <a:t>influence the chemical properties of the substance</a:t>
            </a:r>
          </a:p>
          <a:p>
            <a:pPr lvl="1">
              <a:buClr>
                <a:srgbClr val="0000FF"/>
              </a:buClr>
            </a:pPr>
            <a:r>
              <a:rPr lang="en-US" altLang="en-US" dirty="0" smtClean="0"/>
              <a:t>ionic, covalent, and metallic bonds</a:t>
            </a:r>
          </a:p>
          <a:p>
            <a:pPr lvl="1">
              <a:buClr>
                <a:srgbClr val="0000FF"/>
              </a:buClr>
              <a:buNone/>
            </a:pPr>
            <a:endParaRPr lang="en-US" altLang="en-US" dirty="0"/>
          </a:p>
          <a:p>
            <a:pPr>
              <a:buClr>
                <a:srgbClr val="FF0000"/>
              </a:buClr>
            </a:pPr>
            <a:r>
              <a:rPr lang="en-US" altLang="en-US" u="sng" dirty="0" smtClean="0"/>
              <a:t>Inter</a:t>
            </a:r>
            <a:r>
              <a:rPr lang="en-US" altLang="en-US" dirty="0" smtClean="0"/>
              <a:t>molecular forces</a:t>
            </a:r>
            <a:endParaRPr lang="en-US" altLang="en-US" dirty="0" smtClean="0">
              <a:solidFill>
                <a:srgbClr val="003300"/>
              </a:solidFill>
            </a:endParaRPr>
          </a:p>
          <a:p>
            <a:pPr lvl="1">
              <a:buClr>
                <a:srgbClr val="0000FF"/>
              </a:buClr>
            </a:pPr>
            <a:r>
              <a:rPr lang="en-US" altLang="en-US" dirty="0" smtClean="0"/>
              <a:t>exist between the molecules</a:t>
            </a:r>
          </a:p>
          <a:p>
            <a:pPr lvl="1">
              <a:buClr>
                <a:srgbClr val="0000FF"/>
              </a:buClr>
            </a:pPr>
            <a:r>
              <a:rPr lang="en-US" altLang="en-US" dirty="0" smtClean="0"/>
              <a:t>influence the physical properties of the substance</a:t>
            </a:r>
          </a:p>
          <a:p>
            <a:pPr lvl="1">
              <a:buClr>
                <a:srgbClr val="0000FF"/>
              </a:buClr>
            </a:pPr>
            <a:r>
              <a:rPr lang="en-US" altLang="en-US" dirty="0" smtClean="0"/>
              <a:t>Responsible for the state of the system: </a:t>
            </a:r>
          </a:p>
          <a:p>
            <a:pPr lvl="1">
              <a:buClr>
                <a:srgbClr val="0000FF"/>
              </a:buClr>
              <a:buNone/>
            </a:pPr>
            <a:r>
              <a:rPr lang="en-US" altLang="en-US" dirty="0" smtClean="0"/>
              <a:t>						gas, liquid, solid.</a:t>
            </a:r>
          </a:p>
          <a:p>
            <a:pPr lvl="1">
              <a:buClr>
                <a:srgbClr val="0000FF"/>
              </a:buClr>
            </a:pPr>
            <a:endParaRPr lang="en-US" alt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11.2</a:t>
            </a:r>
          </a:p>
          <a:p>
            <a:r>
              <a:rPr lang="en-US" sz="2400" b="1" dirty="0" smtClean="0"/>
              <a:t>Page 469</a:t>
            </a:r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3183-8CCD-4919-9563-73A270F16CF0}" type="slidenum">
              <a:rPr lang="en-US"/>
              <a:pPr/>
              <a:t>12</a:t>
            </a:fld>
            <a:endParaRPr lang="en-US"/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2" y="0"/>
            <a:ext cx="7724775" cy="1143000"/>
          </a:xfrm>
          <a:noFill/>
          <a:ln/>
        </p:spPr>
        <p:txBody>
          <a:bodyPr lIns="90488" tIns="44450" rIns="90488" bIns="44450">
            <a:noAutofit/>
          </a:bodyPr>
          <a:lstStyle/>
          <a:p>
            <a:r>
              <a:rPr lang="en-US" altLang="en-US" sz="3600" u="sng" dirty="0" err="1" smtClean="0"/>
              <a:t>Intramolecular</a:t>
            </a:r>
            <a:r>
              <a:rPr lang="en-US" altLang="en-US" sz="3600" u="sng" dirty="0" smtClean="0"/>
              <a:t> vs. Intermolecular Forces</a:t>
            </a:r>
            <a:endParaRPr lang="en-US" altLang="en-US" sz="3600" u="sng" dirty="0"/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60419" y="944872"/>
            <a:ext cx="6781800" cy="3966762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dirty="0" err="1" smtClean="0"/>
              <a:t>Intramolecular</a:t>
            </a:r>
            <a:r>
              <a:rPr lang="en-US" altLang="en-US" dirty="0" smtClean="0"/>
              <a:t> forces:</a:t>
            </a:r>
          </a:p>
          <a:p>
            <a:pPr lvl="1"/>
            <a:r>
              <a:rPr lang="en-US" altLang="en-US" dirty="0" smtClean="0"/>
              <a:t>Ionic bonds (400-4000 kJ/mol)</a:t>
            </a:r>
          </a:p>
          <a:p>
            <a:pPr lvl="1"/>
            <a:r>
              <a:rPr lang="en-US" altLang="en-US" dirty="0" smtClean="0"/>
              <a:t>Covalent bonds (150-1100 kJ/mol)</a:t>
            </a:r>
          </a:p>
          <a:p>
            <a:pPr lvl="1"/>
            <a:r>
              <a:rPr lang="en-US" altLang="en-US" dirty="0" smtClean="0"/>
              <a:t>Metallic bonds (75-1000 kJ/mol)</a:t>
            </a:r>
          </a:p>
          <a:p>
            <a:pPr>
              <a:spcBef>
                <a:spcPts val="1200"/>
              </a:spcBef>
            </a:pPr>
            <a:r>
              <a:rPr lang="en-US" altLang="en-US" dirty="0" smtClean="0"/>
              <a:t>Intermolecular forces:</a:t>
            </a:r>
          </a:p>
          <a:p>
            <a:pPr lvl="1">
              <a:spcBef>
                <a:spcPts val="1200"/>
              </a:spcBef>
            </a:pPr>
            <a:r>
              <a:rPr lang="en-US" altLang="en-US" dirty="0" smtClean="0"/>
              <a:t>0.05-100 kJ/mol</a:t>
            </a:r>
            <a:endParaRPr lang="en-US" altLang="en-US" dirty="0"/>
          </a:p>
          <a:p>
            <a:pPr lvl="1">
              <a:spcBef>
                <a:spcPts val="1200"/>
              </a:spcBef>
            </a:pPr>
            <a:r>
              <a:rPr lang="en-US" altLang="en-US" dirty="0" smtClean="0"/>
              <a:t>much weaker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27167" y="4965787"/>
            <a:ext cx="765919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spcBef>
                <a:spcPct val="50000"/>
              </a:spcBef>
            </a:pPr>
            <a:r>
              <a:rPr lang="en-US" sz="2400" u="sng" dirty="0" smtClean="0"/>
              <a:t>Example</a:t>
            </a:r>
            <a:endParaRPr lang="en-US" sz="2400" dirty="0"/>
          </a:p>
          <a:p>
            <a:pPr marL="457200" indent="-457200" algn="l">
              <a:spcBef>
                <a:spcPct val="50000"/>
              </a:spcBef>
              <a:buFontTx/>
              <a:buChar char="•"/>
            </a:pPr>
            <a:r>
              <a:rPr lang="en-US" sz="2400" dirty="0"/>
              <a:t>41 kJ to vaporize 1 mole of water (</a:t>
            </a:r>
            <a:r>
              <a:rPr lang="en-US" sz="2400" b="1" dirty="0"/>
              <a:t>inter</a:t>
            </a:r>
            <a:r>
              <a:rPr lang="en-US" sz="2400" dirty="0"/>
              <a:t>)</a:t>
            </a:r>
          </a:p>
          <a:p>
            <a:pPr marL="457200" indent="-457200" algn="l">
              <a:spcBef>
                <a:spcPct val="50000"/>
              </a:spcBef>
              <a:buFontTx/>
              <a:buChar char="•"/>
            </a:pPr>
            <a:r>
              <a:rPr lang="en-US" sz="2400" dirty="0"/>
              <a:t>930 kJ to break all O-H bonds in 1 mole of water (</a:t>
            </a:r>
            <a:r>
              <a:rPr lang="en-US" sz="2400" b="1" dirty="0"/>
              <a:t>intra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9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9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9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96912" y="0"/>
            <a:ext cx="7724775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Liquids and Solid</a:t>
            </a:r>
            <a:endParaRPr kumimoji="0" lang="en-US" altLang="en-US" sz="36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4981" y="1112522"/>
            <a:ext cx="8839200" cy="3400333"/>
          </a:xfrm>
          <a:prstGeom prst="rect">
            <a:avLst/>
          </a:prstGeom>
        </p:spPr>
        <p:txBody>
          <a:bodyPr/>
          <a:lstStyle/>
          <a:p>
            <a:pPr marL="277813" marR="0" lvl="0" indent="-277813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+mn-cs"/>
              </a:rPr>
              <a:t>Why do some solids dissolve in water but others do not?</a:t>
            </a:r>
          </a:p>
          <a:p>
            <a:pPr marL="277813" marR="0" lvl="0" indent="-277813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77813" marR="0" lvl="0" indent="-277813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+mn-cs"/>
              </a:rPr>
              <a:t>Why are some substances gases at room temperature, but others are liquid or solid?</a:t>
            </a:r>
          </a:p>
          <a:p>
            <a:pPr marL="277813" marR="0" lvl="0" indent="-277813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77813" marR="0" lvl="0" indent="-277813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+mn-cs"/>
              </a:rPr>
              <a:t>What gives metals the ability to conduct electricity, what makes non-metals brittle?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2700" y="4347751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5400" dirty="0">
                <a:solidFill>
                  <a:srgbClr val="800000"/>
                </a:solidFill>
              </a:rPr>
              <a:t>Intermolecular forces</a:t>
            </a:r>
            <a:r>
              <a:rPr lang="en-US" sz="5400" b="1" dirty="0">
                <a:solidFill>
                  <a:srgbClr val="FF6600"/>
                </a:solidFill>
              </a:rPr>
              <a:t>  </a:t>
            </a:r>
            <a:endParaRPr lang="en-US" sz="5400" b="1" dirty="0">
              <a:solidFill>
                <a:srgbClr val="99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E633-E412-471E-B755-BECBDB00E988}" type="slidenum">
              <a:rPr lang="en-US" altLang="en-US" smtClean="0">
                <a:solidFill>
                  <a:srgbClr val="000000"/>
                </a:solidFill>
              </a:rPr>
              <a:pPr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4500" y="1195252"/>
            <a:ext cx="8229600" cy="5375365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dipole-dipole</a:t>
            </a:r>
          </a:p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dirty="0" smtClean="0"/>
              <a:t>ion-dipole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Induced/instantaneous dipole: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ion-induced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dipole-induced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instantaneous dipole-induced dipole	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hydrogen bonding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Flavors of Intermolecular Forces</a:t>
            </a:r>
            <a:endParaRPr lang="en-US" sz="4000" u="sng" dirty="0"/>
          </a:p>
        </p:txBody>
      </p:sp>
      <p:pic>
        <p:nvPicPr>
          <p:cNvPr id="116738" name="Picture 2" descr="http://userserve-ak.last.fm/serve/_/1977999/London+Dispers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1553" y="1118783"/>
            <a:ext cx="2619879" cy="26982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11.2</a:t>
            </a:r>
          </a:p>
          <a:p>
            <a:r>
              <a:rPr lang="en-US" sz="2400" b="1" dirty="0" smtClean="0"/>
              <a:t>Page 470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759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2" y="0"/>
            <a:ext cx="7724775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 smtClean="0"/>
              <a:t>Dipole-Dipole Forces</a:t>
            </a:r>
            <a:endParaRPr lang="en-US" altLang="en-US" sz="4000" u="sng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3647" y="6151431"/>
            <a:ext cx="398145" cy="27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0621" y="6099996"/>
            <a:ext cx="429716" cy="33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Object 1"/>
          <p:cNvGraphicFramePr>
            <a:graphicFrameLocks noChangeAspect="1"/>
          </p:cNvGraphicFramePr>
          <p:nvPr/>
        </p:nvGraphicFramePr>
        <p:xfrm>
          <a:off x="3085742" y="5870442"/>
          <a:ext cx="1187452" cy="366713"/>
        </p:xfrm>
        <a:graphic>
          <a:graphicData uri="http://schemas.openxmlformats.org/presentationml/2006/ole">
            <p:oleObj spid="_x0000_s213010" name="CS ChemDraw Drawing" r:id="rId6" imgW="432483" imgH="133920" progId="ChemDraw.Document.6.0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979918" y="2299069"/>
            <a:ext cx="197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C00FF"/>
                </a:solidFill>
              </a:rPr>
              <a:t>Bond Dipole</a:t>
            </a:r>
            <a:endParaRPr lang="en-US" sz="2400" dirty="0">
              <a:solidFill>
                <a:srgbClr val="CC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70911" y="2751916"/>
            <a:ext cx="2373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F0"/>
                </a:solidFill>
              </a:rPr>
              <a:t>Molecular Dipole</a:t>
            </a: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3457" y="2489843"/>
            <a:ext cx="14954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35286" y="1760500"/>
            <a:ext cx="20574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45146" y="2194704"/>
            <a:ext cx="20574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450" y="3143446"/>
            <a:ext cx="429716" cy="33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0947" y="3294025"/>
            <a:ext cx="429716" cy="33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2307" y="3433362"/>
            <a:ext cx="429716" cy="33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6533" y="2424166"/>
            <a:ext cx="398145" cy="27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1276" y="1927778"/>
            <a:ext cx="398145" cy="27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3550" y="2040990"/>
            <a:ext cx="398145" cy="27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4216" y="6147076"/>
            <a:ext cx="398145" cy="27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1190" y="6095641"/>
            <a:ext cx="429716" cy="33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" name="Object 1"/>
          <p:cNvGraphicFramePr>
            <a:graphicFrameLocks noChangeAspect="1"/>
          </p:cNvGraphicFramePr>
          <p:nvPr/>
        </p:nvGraphicFramePr>
        <p:xfrm>
          <a:off x="5296311" y="5866087"/>
          <a:ext cx="1187452" cy="366713"/>
        </p:xfrm>
        <a:graphic>
          <a:graphicData uri="http://schemas.openxmlformats.org/presentationml/2006/ole">
            <p:oleObj spid="_x0000_s213011" name="CS ChemDraw Drawing" r:id="rId10" imgW="432483" imgH="133920" progId="ChemDraw.Document.6.0">
              <p:embed/>
            </p:oleObj>
          </a:graphicData>
        </a:graphic>
      </p:graphicFrame>
      <p:sp>
        <p:nvSpPr>
          <p:cNvPr id="34" name="Rectangle 33"/>
          <p:cNvSpPr/>
          <p:nvPr/>
        </p:nvSpPr>
        <p:spPr>
          <a:xfrm>
            <a:off x="431065" y="3927730"/>
            <a:ext cx="833410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Molecules that have permanent dipoles are attracted to each other via </a:t>
            </a:r>
            <a:r>
              <a:rPr lang="en-US" sz="2800" dirty="0" smtClean="0">
                <a:solidFill>
                  <a:srgbClr val="FF0000"/>
                </a:solidFill>
              </a:rPr>
              <a:t>dipole-dipole interactions</a:t>
            </a:r>
            <a:r>
              <a:rPr lang="en-US" sz="2800" dirty="0" smtClean="0"/>
              <a:t>.</a:t>
            </a:r>
            <a:endParaRPr lang="en-US" sz="2800" dirty="0" smtClean="0">
              <a:solidFill>
                <a:srgbClr val="001996"/>
              </a:solidFill>
            </a:endParaRPr>
          </a:p>
          <a:p>
            <a:pPr lvl="1"/>
            <a:r>
              <a:rPr lang="en-US" sz="2400" dirty="0" smtClean="0"/>
              <a:t>The positive end of one is attracted to the negative end of the other and vice-versa.</a:t>
            </a:r>
            <a:r>
              <a:rPr lang="en-US" altLang="en-US" sz="2400" dirty="0" smtClean="0"/>
              <a:t> Larger dipole = stronger attraction.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11.2</a:t>
            </a:r>
          </a:p>
          <a:p>
            <a:r>
              <a:rPr lang="en-US" sz="2400" b="1" dirty="0" smtClean="0"/>
              <a:t>Page 469</a:t>
            </a:r>
            <a:endParaRPr lang="en-US" sz="2400" b="1" dirty="0"/>
          </a:p>
        </p:txBody>
      </p:sp>
      <p:sp>
        <p:nvSpPr>
          <p:cNvPr id="37" name="Rectangle 36"/>
          <p:cNvSpPr/>
          <p:nvPr/>
        </p:nvSpPr>
        <p:spPr>
          <a:xfrm>
            <a:off x="522509" y="932209"/>
            <a:ext cx="8059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Molecular dipole</a:t>
            </a:r>
            <a:r>
              <a:rPr lang="en-US" sz="2400" dirty="0" smtClean="0"/>
              <a:t>-neutral molecule with a positive and negative electron distribution.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E633-E412-471E-B755-BECBDB00E988}" type="slidenum">
              <a:rPr lang="en-US" altLang="en-US" smtClean="0">
                <a:solidFill>
                  <a:srgbClr val="000000"/>
                </a:solidFill>
              </a:rPr>
              <a:pPr/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pole-dipol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8994" y="1663105"/>
            <a:ext cx="3268870" cy="2754023"/>
          </a:xfrm>
          <a:prstGeom prst="rect">
            <a:avLst/>
          </a:prstGeom>
        </p:spPr>
      </p:pic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3183-8CCD-4919-9563-73A270F16CF0}" type="slidenum">
              <a:rPr lang="en-US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2" y="0"/>
            <a:ext cx="7724775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 smtClean="0"/>
              <a:t>Dipole-Dipole Forces</a:t>
            </a:r>
            <a:endParaRPr lang="en-US" altLang="en-US" sz="4000" u="sng" dirty="0"/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3921" y="4759224"/>
            <a:ext cx="6017266" cy="1236627"/>
          </a:xfrm>
          <a:noFill/>
          <a:ln/>
        </p:spPr>
        <p:txBody>
          <a:bodyPr lIns="90488" tIns="44450" rIns="90488" bIns="44450"/>
          <a:lstStyle/>
          <a:p>
            <a:pPr>
              <a:spcBef>
                <a:spcPts val="1200"/>
              </a:spcBef>
            </a:pPr>
            <a:r>
              <a:rPr lang="en-US" altLang="en-US" sz="2800" dirty="0" smtClean="0"/>
              <a:t>Both attractive and repulsive forces.</a:t>
            </a:r>
          </a:p>
          <a:p>
            <a:pPr>
              <a:spcBef>
                <a:spcPts val="1200"/>
              </a:spcBef>
            </a:pPr>
            <a:r>
              <a:rPr lang="en-US" altLang="en-US" sz="2800" dirty="0" smtClean="0"/>
              <a:t>Typical energy range: 5-25 kJ/mol.</a:t>
            </a:r>
          </a:p>
        </p:txBody>
      </p:sp>
      <p:pic>
        <p:nvPicPr>
          <p:cNvPr id="17" name="Picture 9" descr="11_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b="3773"/>
          <a:stretch>
            <a:fillRect/>
          </a:stretch>
        </p:blipFill>
        <p:spPr>
          <a:xfrm>
            <a:off x="4880882" y="1641569"/>
            <a:ext cx="3675289" cy="2861568"/>
          </a:xfrm>
        </p:spPr>
      </p:pic>
      <p:sp>
        <p:nvSpPr>
          <p:cNvPr id="18" name="TextBox 17"/>
          <p:cNvSpPr txBox="1"/>
          <p:nvPr/>
        </p:nvSpPr>
        <p:spPr>
          <a:xfrm>
            <a:off x="234768" y="1110342"/>
            <a:ext cx="2103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 solution: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0D372-5A0C-4D07-A97E-951715C1963E}" type="slidenum">
              <a:rPr lang="en-US"/>
              <a:pPr>
                <a:defRPr/>
              </a:pPr>
              <a:t>17</a:t>
            </a:fld>
            <a:endParaRPr lang="en-US"/>
          </a:p>
        </p:txBody>
      </p:sp>
      <p:pic>
        <p:nvPicPr>
          <p:cNvPr id="6158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506" y="3067145"/>
            <a:ext cx="4476115" cy="165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34768" y="1110342"/>
            <a:ext cx="2103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 solids:</a:t>
            </a:r>
            <a:endParaRPr lang="en-US" sz="2800" dirty="0"/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696912" y="0"/>
            <a:ext cx="7724775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Dipole-Dipole Forces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582473" y="1684401"/>
            <a:ext cx="2210207" cy="4091047"/>
            <a:chOff x="5614444" y="2585742"/>
            <a:chExt cx="1612611" cy="2984909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14444" y="2585742"/>
              <a:ext cx="1500187" cy="2984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257381" y="391150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809706" y="389245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705056" y="389245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733631" y="495925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190706" y="488305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781131" y="490210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6257381" y="290185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809706" y="288280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6705056" y="288280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6905081" y="3492409"/>
              <a:ext cx="321974" cy="92392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6" name="Object 3"/>
          <p:cNvGraphicFramePr>
            <a:graphicFrameLocks noChangeAspect="1"/>
          </p:cNvGraphicFramePr>
          <p:nvPr/>
        </p:nvGraphicFramePr>
        <p:xfrm>
          <a:off x="7084959" y="1445258"/>
          <a:ext cx="657390" cy="1263650"/>
        </p:xfrm>
        <a:graphic>
          <a:graphicData uri="http://schemas.openxmlformats.org/presentationml/2006/ole">
            <p:oleObj spid="_x0000_s64522" name="CS ChemDraw Drawing" r:id="rId5" imgW="571061" imgH="1098360" progId="ChemDraw.Document.6.0">
              <p:embed/>
            </p:oleObj>
          </a:graphicData>
        </a:graphic>
      </p:graphicFrame>
      <p:cxnSp>
        <p:nvCxnSpPr>
          <p:cNvPr id="47" name="Straight Arrow Connector 46"/>
          <p:cNvCxnSpPr/>
          <p:nvPr/>
        </p:nvCxnSpPr>
        <p:spPr>
          <a:xfrm>
            <a:off x="7408811" y="1946908"/>
            <a:ext cx="276224" cy="533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820168" y="6318849"/>
            <a:ext cx="2783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All dipoles cancel.</a:t>
            </a:r>
            <a:endParaRPr lang="en-US" sz="2800" dirty="0"/>
          </a:p>
        </p:txBody>
      </p:sp>
      <p:sp>
        <p:nvSpPr>
          <p:cNvPr id="49" name="Rectangle 48"/>
          <p:cNvSpPr/>
          <p:nvPr/>
        </p:nvSpPr>
        <p:spPr>
          <a:xfrm>
            <a:off x="6354222" y="1075893"/>
            <a:ext cx="2149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p-</a:t>
            </a:r>
            <a:r>
              <a:rPr lang="en-US" b="1" dirty="0" err="1" smtClean="0"/>
              <a:t>chloroacetanilide</a:t>
            </a:r>
            <a:r>
              <a:rPr lang="en-US" dirty="0" smtClean="0"/>
              <a:t>-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309437" y="6321717"/>
            <a:ext cx="2056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Dipoles sum.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6865515" y="4718548"/>
            <a:ext cx="2147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2400" dirty="0" err="1" smtClean="0"/>
              <a:t>Pyroelectricity</a:t>
            </a:r>
            <a:endParaRPr lang="en-US" sz="2400" dirty="0" smtClean="0"/>
          </a:p>
          <a:p>
            <a:pPr marL="342900" indent="-342900" algn="ctr">
              <a:spcAft>
                <a:spcPts val="1200"/>
              </a:spcAft>
            </a:pPr>
            <a:r>
              <a:rPr lang="en-US" sz="2400" dirty="0" smtClean="0"/>
              <a:t>Piezoelectricity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4500" y="1195252"/>
            <a:ext cx="8229600" cy="5375365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dipole-dipole</a:t>
            </a:r>
          </a:p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dirty="0" smtClean="0"/>
              <a:t>ion-dipole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Induced/instantaneous dipole: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ion-induced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dipole-induced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instantaneous dipole-induced dipole	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hydrogen bonding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Flavors of Intermolecular Forces</a:t>
            </a:r>
            <a:endParaRPr lang="en-US" sz="4000" u="sng" dirty="0"/>
          </a:p>
        </p:txBody>
      </p:sp>
      <p:pic>
        <p:nvPicPr>
          <p:cNvPr id="116738" name="Picture 2" descr="http://userserve-ak.last.fm/serve/_/1977999/London+Dispers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1553" y="1118783"/>
            <a:ext cx="2619879" cy="26982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11.2</a:t>
            </a:r>
          </a:p>
          <a:p>
            <a:r>
              <a:rPr lang="en-US" sz="2400" b="1" dirty="0" smtClean="0"/>
              <a:t>Page 470</a:t>
            </a:r>
            <a:endParaRPr lang="en-US" sz="2400" b="1" dirty="0"/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4479" y="1139150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759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0325" y="2094275"/>
            <a:ext cx="1128304" cy="70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3183-8CCD-4919-9563-73A270F16CF0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2339" y="0"/>
            <a:ext cx="7724775" cy="1143000"/>
          </a:xfrm>
          <a:noFill/>
          <a:ln/>
        </p:spPr>
        <p:txBody>
          <a:bodyPr lIns="90488" tIns="44450" rIns="90488" bIns="44450"/>
          <a:lstStyle/>
          <a:p>
            <a:r>
              <a:rPr lang="en-US" altLang="en-US" u="sng" dirty="0" smtClean="0"/>
              <a:t>Ion-Dipole Forces</a:t>
            </a:r>
            <a:endParaRPr lang="en-US" altLang="en-US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1750423" y="1071152"/>
            <a:ext cx="1162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Ion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3866607" y="1066798"/>
            <a:ext cx="5434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Dipole (polar)</a:t>
            </a:r>
            <a:endParaRPr lang="en-US" sz="40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187" y="1844048"/>
            <a:ext cx="429716" cy="33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8453" y="1914715"/>
            <a:ext cx="398145" cy="27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28330" y="1907177"/>
            <a:ext cx="744667" cy="72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2125" y="1896563"/>
            <a:ext cx="837940" cy="78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11_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/>
          <a:srcRect b="11565"/>
          <a:stretch>
            <a:fillRect/>
          </a:stretch>
        </p:blipFill>
        <p:spPr>
          <a:xfrm>
            <a:off x="2135195" y="3951151"/>
            <a:ext cx="4827306" cy="2724940"/>
          </a:xfrm>
        </p:spPr>
      </p:pic>
      <p:sp>
        <p:nvSpPr>
          <p:cNvPr id="19" name="Rectangle 18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11.2</a:t>
            </a:r>
          </a:p>
          <a:p>
            <a:r>
              <a:rPr lang="en-US" sz="2400" b="1" dirty="0" smtClean="0"/>
              <a:t>Page 470</a:t>
            </a:r>
            <a:endParaRPr lang="en-US" sz="2400" b="1" dirty="0"/>
          </a:p>
        </p:txBody>
      </p:sp>
      <p:sp>
        <p:nvSpPr>
          <p:cNvPr id="21" name="Rectangle 20"/>
          <p:cNvSpPr/>
          <p:nvPr/>
        </p:nvSpPr>
        <p:spPr>
          <a:xfrm>
            <a:off x="862134" y="2936015"/>
            <a:ext cx="7380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 smtClean="0"/>
              <a:t>The ion is attracted to the opposite charge on the polar molecule.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224" y="1065959"/>
            <a:ext cx="59436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</a:t>
            </a:r>
          </a:p>
          <a:p>
            <a:r>
              <a:rPr lang="en-US" sz="2400" b="1" dirty="0" smtClean="0"/>
              <a:t>Page 467</a:t>
            </a:r>
            <a:endParaRPr lang="en-US" sz="2400" b="1" dirty="0"/>
          </a:p>
        </p:txBody>
      </p:sp>
      <p:pic>
        <p:nvPicPr>
          <p:cNvPr id="136194" name="Picture 2" descr="http://dynamic.pixton.com/comic/a/8/i/7/a8i747vf97o7q2pz_v1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2785" y="2927350"/>
            <a:ext cx="2809875" cy="28575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133705" y="2512418"/>
            <a:ext cx="3605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Intermolecular forces?</a:t>
            </a:r>
            <a:endParaRPr lang="en-US" sz="2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609600" y="1561425"/>
            <a:ext cx="3606800" cy="1204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4500" y="1195252"/>
            <a:ext cx="8229600" cy="5375365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dipole-dipole</a:t>
            </a:r>
          </a:p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dirty="0" smtClean="0"/>
              <a:t>ion-dipole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Induced/instantaneous dipole: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ion-induced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dipole-induced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instantaneous dipole-induced dipole	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hydrogen bonding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Flavors of Intermolecular Forces</a:t>
            </a:r>
            <a:endParaRPr lang="en-US" sz="4000" u="sng" dirty="0"/>
          </a:p>
        </p:txBody>
      </p:sp>
      <p:pic>
        <p:nvPicPr>
          <p:cNvPr id="116738" name="Picture 2" descr="http://userserve-ak.last.fm/serve/_/1977999/London+Dispers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1553" y="1118783"/>
            <a:ext cx="2619879" cy="26982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11.2</a:t>
            </a:r>
          </a:p>
          <a:p>
            <a:r>
              <a:rPr lang="en-US" sz="2400" b="1" dirty="0" smtClean="0"/>
              <a:t>Page 470</a:t>
            </a:r>
            <a:endParaRPr lang="en-US" sz="2400" b="1" dirty="0"/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4479" y="1139150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3894" y="1957756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379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pole-dipol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8994" y="1663105"/>
            <a:ext cx="3268870" cy="2754023"/>
          </a:xfrm>
          <a:prstGeom prst="rect">
            <a:avLst/>
          </a:prstGeom>
        </p:spPr>
      </p:pic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3183-8CCD-4919-9563-73A270F16CF0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2" y="0"/>
            <a:ext cx="7724775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 smtClean="0"/>
              <a:t>Dipole-Dipole Forces</a:t>
            </a:r>
            <a:endParaRPr lang="en-US" altLang="en-US" sz="4000" u="sng" dirty="0"/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3921" y="4759224"/>
            <a:ext cx="6017266" cy="1236627"/>
          </a:xfrm>
          <a:noFill/>
          <a:ln/>
        </p:spPr>
        <p:txBody>
          <a:bodyPr lIns="90488" tIns="44450" rIns="90488" bIns="44450"/>
          <a:lstStyle/>
          <a:p>
            <a:pPr>
              <a:spcBef>
                <a:spcPts val="1200"/>
              </a:spcBef>
            </a:pPr>
            <a:r>
              <a:rPr lang="en-US" altLang="en-US" sz="2800" dirty="0" smtClean="0"/>
              <a:t>Both attractive and repulsive forces.</a:t>
            </a:r>
          </a:p>
          <a:p>
            <a:pPr>
              <a:spcBef>
                <a:spcPts val="1200"/>
              </a:spcBef>
            </a:pPr>
            <a:r>
              <a:rPr lang="en-US" altLang="en-US" sz="2800" dirty="0" smtClean="0"/>
              <a:t>Typical energy range: 5-25 kJ/mol.</a:t>
            </a:r>
          </a:p>
        </p:txBody>
      </p:sp>
      <p:pic>
        <p:nvPicPr>
          <p:cNvPr id="17" name="Picture 9" descr="11_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b="3773"/>
          <a:stretch>
            <a:fillRect/>
          </a:stretch>
        </p:blipFill>
        <p:spPr>
          <a:xfrm>
            <a:off x="4880882" y="1641569"/>
            <a:ext cx="3675289" cy="2861568"/>
          </a:xfrm>
        </p:spPr>
      </p:pic>
      <p:sp>
        <p:nvSpPr>
          <p:cNvPr id="18" name="TextBox 17"/>
          <p:cNvSpPr txBox="1"/>
          <p:nvPr/>
        </p:nvSpPr>
        <p:spPr>
          <a:xfrm>
            <a:off x="234768" y="1110342"/>
            <a:ext cx="2103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 solution: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3183-8CCD-4919-9563-73A270F16CF0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2339" y="0"/>
            <a:ext cx="7724775" cy="1143000"/>
          </a:xfrm>
          <a:noFill/>
          <a:ln/>
        </p:spPr>
        <p:txBody>
          <a:bodyPr lIns="90488" tIns="44450" rIns="90488" bIns="44450"/>
          <a:lstStyle/>
          <a:p>
            <a:r>
              <a:rPr lang="en-US" altLang="en-US" u="sng" dirty="0" smtClean="0"/>
              <a:t>Ion-Dipole Forces</a:t>
            </a:r>
            <a:endParaRPr lang="en-US" altLang="en-US" u="sng" dirty="0"/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92329" y="4286789"/>
            <a:ext cx="7733210" cy="2179326"/>
          </a:xfrm>
          <a:noFill/>
          <a:ln/>
        </p:spPr>
        <p:txBody>
          <a:bodyPr lIns="90488" tIns="44450" rIns="90488" bIns="44450">
            <a:normAutofit fontScale="92500"/>
          </a:bodyPr>
          <a:lstStyle/>
          <a:p>
            <a:r>
              <a:rPr lang="en-US" altLang="en-US" sz="2800" dirty="0" smtClean="0"/>
              <a:t>Plays a major role when an ionic compound dissolves in water.</a:t>
            </a:r>
          </a:p>
          <a:p>
            <a:pPr>
              <a:spcBef>
                <a:spcPts val="1200"/>
              </a:spcBef>
            </a:pPr>
            <a:r>
              <a:rPr lang="en-US" altLang="en-US" sz="2800" dirty="0" smtClean="0"/>
              <a:t>Typical energy range: 40-600 kJ/mol.</a:t>
            </a:r>
          </a:p>
          <a:p>
            <a:pPr>
              <a:spcBef>
                <a:spcPts val="1200"/>
              </a:spcBef>
            </a:pPr>
            <a:r>
              <a:rPr lang="en-US" altLang="en-US" sz="2800" dirty="0" smtClean="0"/>
              <a:t>Dependent on: ion size/charge and dipole strength</a:t>
            </a:r>
          </a:p>
        </p:txBody>
      </p:sp>
      <p:pic>
        <p:nvPicPr>
          <p:cNvPr id="9" name="Picture 8" descr="ion-dipo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8061" y="1210129"/>
            <a:ext cx="2880361" cy="2880361"/>
          </a:xfrm>
          <a:prstGeom prst="rect">
            <a:avLst/>
          </a:prstGeom>
        </p:spPr>
      </p:pic>
      <p:pic>
        <p:nvPicPr>
          <p:cNvPr id="10" name="Picture 10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9714" y="1082037"/>
            <a:ext cx="3514678" cy="151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6423" y="2577782"/>
            <a:ext cx="3259184" cy="141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4500" y="1195252"/>
            <a:ext cx="8229600" cy="5375365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dipole-dipole</a:t>
            </a:r>
          </a:p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dirty="0" smtClean="0"/>
              <a:t>ion-dipole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Induced/instantaneous dipole: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ion-induced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dipole-induced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instantaneous dipole-induced dipole	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hydrogen bonding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Flavors of Intermolecular Forces</a:t>
            </a:r>
            <a:endParaRPr lang="en-US" sz="4000" u="sng" dirty="0"/>
          </a:p>
        </p:txBody>
      </p:sp>
      <p:pic>
        <p:nvPicPr>
          <p:cNvPr id="116738" name="Picture 2" descr="http://userserve-ak.last.fm/serve/_/1977999/London+Dispers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1553" y="1118783"/>
            <a:ext cx="2619879" cy="26982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11.2</a:t>
            </a:r>
          </a:p>
          <a:p>
            <a:r>
              <a:rPr lang="en-US" sz="2400" b="1" dirty="0" smtClean="0"/>
              <a:t>Page 470</a:t>
            </a:r>
            <a:endParaRPr lang="en-US" sz="2400" b="1" dirty="0"/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4479" y="1139150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3894" y="1957756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379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/>
          <a:p>
            <a:fld id="{7B843183-8CCD-4919-9563-73A270F16CF0}" type="slidenum">
              <a:rPr lang="en-US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680" y="-2178"/>
            <a:ext cx="7724775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 smtClean="0"/>
              <a:t>Instantaneous or Induced Dipole</a:t>
            </a:r>
            <a:endParaRPr lang="en-US" altLang="en-US" sz="4000" u="sng" dirty="0"/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68744" y="1084215"/>
            <a:ext cx="7781112" cy="914401"/>
          </a:xfrm>
          <a:noFill/>
          <a:ln/>
        </p:spPr>
        <p:txBody>
          <a:bodyPr lIns="90488" tIns="44450" rIns="90488" bIns="44450">
            <a:normAutofit fontScale="92500"/>
          </a:bodyPr>
          <a:lstStyle/>
          <a:p>
            <a:r>
              <a:rPr lang="en-US" altLang="en-US" sz="2600" dirty="0" smtClean="0"/>
              <a:t>Fluctuations of electron density create an </a:t>
            </a:r>
            <a:r>
              <a:rPr lang="en-US" altLang="en-US" sz="2600" i="1" dirty="0" smtClean="0">
                <a:solidFill>
                  <a:srgbClr val="0000FF"/>
                </a:solidFill>
              </a:rPr>
              <a:t>instantaneous dipole</a:t>
            </a:r>
            <a:r>
              <a:rPr lang="en-US" altLang="en-US" sz="2600" dirty="0" smtClean="0"/>
              <a:t> (or </a:t>
            </a:r>
            <a:r>
              <a:rPr lang="en-US" altLang="en-US" sz="2600" i="1" dirty="0" smtClean="0">
                <a:solidFill>
                  <a:srgbClr val="3333FF"/>
                </a:solidFill>
              </a:rPr>
              <a:t>induced dipole</a:t>
            </a:r>
            <a:r>
              <a:rPr lang="en-US" altLang="en-US" sz="2600" dirty="0" smtClean="0"/>
              <a:t>) at an arbitrary moment in time.</a:t>
            </a: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8699" y="2257909"/>
            <a:ext cx="1361612" cy="135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1332" y="2244659"/>
            <a:ext cx="1539104" cy="135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073859" y="3748958"/>
            <a:ext cx="21493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 smtClean="0"/>
              <a:t>non-polar</a:t>
            </a:r>
          </a:p>
          <a:p>
            <a:pPr algn="ctr"/>
            <a:r>
              <a:rPr lang="en-US" sz="2400" b="1" dirty="0" smtClean="0"/>
              <a:t>molecule/atom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4559231" y="3757667"/>
            <a:ext cx="28653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 smtClean="0"/>
              <a:t>instantaneous dipole</a:t>
            </a:r>
          </a:p>
          <a:p>
            <a:pPr algn="ctr"/>
            <a:r>
              <a:rPr lang="en-US" sz="2400" b="1" dirty="0" smtClean="0"/>
              <a:t>or</a:t>
            </a:r>
          </a:p>
          <a:p>
            <a:pPr algn="ctr"/>
            <a:r>
              <a:rPr lang="en-US" sz="2400" b="1" dirty="0" smtClean="0"/>
              <a:t>induced dipole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1287054" y="5506274"/>
            <a:ext cx="65444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smtClean="0"/>
              <a:t>This property of the electron cloud to be distorted is called </a:t>
            </a:r>
            <a:r>
              <a:rPr lang="en-US" altLang="en-US" sz="2400" i="1" dirty="0" err="1" smtClean="0">
                <a:solidFill>
                  <a:srgbClr val="0000FF"/>
                </a:solidFill>
              </a:rPr>
              <a:t>polarizability</a:t>
            </a:r>
            <a:endParaRPr lang="en-US" altLang="en-US" sz="2400" i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/>
          <a:p>
            <a:fld id="{7B843183-8CCD-4919-9563-73A270F16CF0}" type="slidenum">
              <a:rPr lang="en-US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2" y="0"/>
            <a:ext cx="7724775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 err="1" smtClean="0"/>
              <a:t>Polarizability</a:t>
            </a:r>
            <a:r>
              <a:rPr lang="en-US" altLang="en-US" sz="4000" u="sng" dirty="0" smtClean="0"/>
              <a:t> Trends</a:t>
            </a:r>
            <a:endParaRPr lang="en-US" altLang="en-US" sz="4000" u="sng" dirty="0"/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041" y="914395"/>
            <a:ext cx="8408132" cy="428462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2600" dirty="0" err="1" smtClean="0"/>
              <a:t>Polarizability</a:t>
            </a:r>
            <a:r>
              <a:rPr lang="en-US" altLang="en-US" sz="2600" dirty="0" smtClean="0"/>
              <a:t> increases down the table:</a:t>
            </a:r>
          </a:p>
          <a:p>
            <a:pPr lvl="1">
              <a:buNone/>
            </a:pPr>
            <a:r>
              <a:rPr lang="en-US" altLang="en-US" sz="2200" dirty="0" smtClean="0"/>
              <a:t>	        bigger electron cloud = easier to distort</a:t>
            </a:r>
          </a:p>
          <a:p>
            <a:pPr>
              <a:spcBef>
                <a:spcPts val="1200"/>
              </a:spcBef>
            </a:pPr>
            <a:r>
              <a:rPr lang="en-US" altLang="en-US" sz="2600" dirty="0" err="1" smtClean="0"/>
              <a:t>Polarizability</a:t>
            </a:r>
            <a:r>
              <a:rPr lang="en-US" altLang="en-US" sz="2600" dirty="0" smtClean="0"/>
              <a:t> decreases from left to right across the table </a:t>
            </a:r>
          </a:p>
          <a:p>
            <a:pPr marL="342900" lvl="1" indent="-342900">
              <a:spcBef>
                <a:spcPts val="1200"/>
              </a:spcBef>
              <a:buNone/>
            </a:pPr>
            <a:r>
              <a:rPr lang="en-US" altLang="en-US" sz="2200" dirty="0" smtClean="0"/>
              <a:t>	        more positive nuclear charge = less flexible electron cloud</a:t>
            </a:r>
          </a:p>
          <a:p>
            <a:pPr>
              <a:spcBef>
                <a:spcPts val="1200"/>
              </a:spcBef>
            </a:pPr>
            <a:r>
              <a:rPr lang="en-US" altLang="en-US" sz="2600" dirty="0" err="1" smtClean="0"/>
              <a:t>Cations</a:t>
            </a:r>
            <a:r>
              <a:rPr lang="en-US" altLang="en-US" sz="2600" dirty="0" smtClean="0"/>
              <a:t> are less </a:t>
            </a:r>
            <a:r>
              <a:rPr lang="en-US" altLang="en-US" sz="2600" dirty="0" err="1" smtClean="0"/>
              <a:t>polarizable</a:t>
            </a:r>
            <a:r>
              <a:rPr lang="en-US" altLang="en-US" sz="2600" dirty="0" smtClean="0"/>
              <a:t> than their neutral parent atoms because they are smaller; anions are more </a:t>
            </a:r>
            <a:r>
              <a:rPr lang="en-US" altLang="en-US" sz="2600" dirty="0" err="1" smtClean="0"/>
              <a:t>polarizable</a:t>
            </a:r>
            <a:r>
              <a:rPr lang="en-US" altLang="en-US" sz="2600" dirty="0" smtClean="0"/>
              <a:t> because they are larger.</a:t>
            </a:r>
          </a:p>
          <a:p>
            <a:pPr>
              <a:spcBef>
                <a:spcPts val="1200"/>
              </a:spcBef>
            </a:pPr>
            <a:r>
              <a:rPr lang="en-US" altLang="en-US" sz="2600" dirty="0" smtClean="0"/>
              <a:t>“Longer” molecules are more easily polarized than more compact molecules.</a:t>
            </a:r>
            <a:endParaRPr lang="en-US" altLang="en-US" sz="2600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8545" name="Object 1"/>
          <p:cNvGraphicFramePr>
            <a:graphicFrameLocks noChangeAspect="1"/>
          </p:cNvGraphicFramePr>
          <p:nvPr/>
        </p:nvGraphicFramePr>
        <p:xfrm>
          <a:off x="4898935" y="5021217"/>
          <a:ext cx="1658030" cy="1202424"/>
        </p:xfrm>
        <a:graphic>
          <a:graphicData uri="http://schemas.openxmlformats.org/presentationml/2006/ole">
            <p:oleObj spid="_x0000_s108561" name="CS ChemDraw Drawing" r:id="rId4" imgW="1121322" imgH="813240" progId="ChemDraw.Document.6.0">
              <p:embed/>
            </p:oleObj>
          </a:graphicData>
        </a:graphic>
      </p:graphicFrame>
      <p:graphicFrame>
        <p:nvGraphicFramePr>
          <p:cNvPr id="108546" name="Object 2"/>
          <p:cNvGraphicFramePr>
            <a:graphicFrameLocks noChangeAspect="1"/>
          </p:cNvGraphicFramePr>
          <p:nvPr/>
        </p:nvGraphicFramePr>
        <p:xfrm>
          <a:off x="1479778" y="5274446"/>
          <a:ext cx="2623491" cy="891222"/>
        </p:xfrm>
        <a:graphic>
          <a:graphicData uri="http://schemas.openxmlformats.org/presentationml/2006/ole">
            <p:oleObj spid="_x0000_s108562" name="CS ChemDraw Drawing" r:id="rId5" imgW="1743168" imgH="592380" progId="ChemDraw.Document.6.0">
              <p:embed/>
            </p:oleObj>
          </a:graphicData>
        </a:graphic>
      </p:graphicFrame>
      <p:sp>
        <p:nvSpPr>
          <p:cNvPr id="7" name="Rectangle 6"/>
          <p:cNvSpPr/>
          <p:nvPr/>
        </p:nvSpPr>
        <p:spPr>
          <a:xfrm>
            <a:off x="1588580" y="6222665"/>
            <a:ext cx="24004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 smtClean="0"/>
              <a:t>more easily polarized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4627870" y="6218310"/>
            <a:ext cx="22355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 smtClean="0"/>
              <a:t>less easily polarized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41449" y="3787958"/>
            <a:ext cx="8229600" cy="3070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u="sng" dirty="0" smtClean="0"/>
              <a:t>Non-polar Intermolecular Interactions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18288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ion-induced dipole</a:t>
            </a:r>
          </a:p>
          <a:p>
            <a:pPr marL="18288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dipole-induced dipole</a:t>
            </a:r>
          </a:p>
          <a:p>
            <a:pPr marL="18288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instantaneous dipole-induced dipole	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8768" y="977743"/>
            <a:ext cx="1361612" cy="135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1401" y="964493"/>
            <a:ext cx="1539104" cy="135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073928" y="2468792"/>
            <a:ext cx="21493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 smtClean="0"/>
              <a:t>non-polar</a:t>
            </a:r>
          </a:p>
          <a:p>
            <a:pPr algn="ctr"/>
            <a:r>
              <a:rPr lang="en-US" sz="2400" b="1" dirty="0" smtClean="0"/>
              <a:t>molecule/atom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4559300" y="2477501"/>
            <a:ext cx="28653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 smtClean="0"/>
              <a:t>instantaneous dipole</a:t>
            </a:r>
          </a:p>
          <a:p>
            <a:pPr algn="ctr"/>
            <a:r>
              <a:rPr lang="en-US" sz="2400" b="1" dirty="0" smtClean="0"/>
              <a:t>or</a:t>
            </a:r>
          </a:p>
          <a:p>
            <a:pPr algn="ctr"/>
            <a:r>
              <a:rPr lang="en-US" sz="2400" b="1" dirty="0" smtClean="0"/>
              <a:t>induced dipole</a:t>
            </a:r>
            <a:endParaRPr lang="en-US" sz="2400" b="1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2" y="0"/>
            <a:ext cx="7724775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 smtClean="0"/>
              <a:t>Non-polar Molecules</a:t>
            </a:r>
            <a:endParaRPr lang="en-US" altLang="en-US" sz="4000" u="sng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336" y="4493623"/>
            <a:ext cx="533016" cy="51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6675" y="4469948"/>
            <a:ext cx="599779" cy="55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0802" y="5281613"/>
            <a:ext cx="836009" cy="5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4967" y="5044448"/>
            <a:ext cx="429716" cy="33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5868" y="5062863"/>
            <a:ext cx="398145" cy="27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3302" y="5649413"/>
            <a:ext cx="1007306" cy="88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E633-E412-471E-B755-BECBDB00E988}" type="slidenum">
              <a:rPr lang="en-US" altLang="en-US" smtClean="0">
                <a:solidFill>
                  <a:srgbClr val="000000"/>
                </a:solidFill>
              </a:rPr>
              <a:pPr/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/>
          <a:p>
            <a:fld id="{7B843183-8CCD-4919-9563-73A270F16CF0}" type="slidenum">
              <a:rPr lang="en-US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321" y="0"/>
            <a:ext cx="7724775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 smtClean="0"/>
              <a:t>Induced Dipole Forces</a:t>
            </a:r>
            <a:endParaRPr lang="en-US" altLang="en-US" sz="4000" u="sng" dirty="0"/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371600"/>
            <a:ext cx="6553200" cy="4876800"/>
          </a:xfrm>
          <a:noFill/>
          <a:ln/>
        </p:spPr>
        <p:txBody>
          <a:bodyPr lIns="90488" tIns="44450" rIns="90488" bIns="44450"/>
          <a:lstStyle/>
          <a:p>
            <a:r>
              <a:rPr lang="en-US" altLang="en-US" sz="2800" dirty="0" smtClean="0"/>
              <a:t>Ion-induced dipole: 3-15 kJ/mol</a:t>
            </a:r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pPr lvl="1">
              <a:spcBef>
                <a:spcPts val="1200"/>
              </a:spcBef>
            </a:pPr>
            <a:endParaRPr lang="en-US" altLang="en-US" sz="2400" dirty="0" smtClean="0">
              <a:solidFill>
                <a:srgbClr val="C00000"/>
              </a:solidFill>
            </a:endParaRPr>
          </a:p>
          <a:p>
            <a:endParaRPr lang="en-US" altLang="en-US" sz="2800" dirty="0" smtClean="0"/>
          </a:p>
          <a:p>
            <a:r>
              <a:rPr lang="en-US" altLang="en-US" sz="2800" dirty="0" smtClean="0"/>
              <a:t>Dipole-induced dipole: 2-10 kJ/mol</a:t>
            </a:r>
            <a:endParaRPr lang="en-US" altLang="en-US" sz="2800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induced dipole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487706"/>
            <a:ext cx="950259" cy="941294"/>
          </a:xfrm>
          <a:prstGeom prst="rect">
            <a:avLst/>
          </a:prstGeom>
        </p:spPr>
      </p:pic>
      <p:pic>
        <p:nvPicPr>
          <p:cNvPr id="7" name="Picture 6" descr="induced dipole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599" y="2133600"/>
            <a:ext cx="3324128" cy="615179"/>
          </a:xfrm>
          <a:prstGeom prst="rect">
            <a:avLst/>
          </a:prstGeom>
        </p:spPr>
      </p:pic>
      <p:pic>
        <p:nvPicPr>
          <p:cNvPr id="8" name="Picture 7" descr="induced dipole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3124200"/>
            <a:ext cx="3318913" cy="614214"/>
          </a:xfrm>
          <a:prstGeom prst="rect">
            <a:avLst/>
          </a:prstGeom>
        </p:spPr>
      </p:pic>
      <p:pic>
        <p:nvPicPr>
          <p:cNvPr id="9" name="Picture 8" descr="induced dipole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6025" y="5629835"/>
            <a:ext cx="3906175" cy="107576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flipV="1">
            <a:off x="1905000" y="2514600"/>
            <a:ext cx="1676400" cy="2286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1905000" y="3124200"/>
            <a:ext cx="1676400" cy="2286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828800" y="2133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333CC"/>
              </a:buClr>
            </a:pPr>
            <a:r>
              <a:rPr lang="en-US" sz="2400" dirty="0" smtClean="0">
                <a:solidFill>
                  <a:srgbClr val="000000"/>
                </a:solidFill>
              </a:rPr>
              <a:t>+ cation</a:t>
            </a:r>
            <a:endParaRPr 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8800" y="327213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333CC"/>
              </a:buClr>
            </a:pPr>
            <a:r>
              <a:rPr lang="en-US" sz="2400" dirty="0" smtClean="0">
                <a:solidFill>
                  <a:srgbClr val="000000"/>
                </a:solidFill>
              </a:rPr>
              <a:t>+ anion</a:t>
            </a:r>
            <a:endParaRPr 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3429000"/>
            <a:ext cx="1447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rgbClr val="3333CC"/>
              </a:buClr>
            </a:pPr>
            <a:r>
              <a:rPr lang="en-US" sz="2400" dirty="0" smtClean="0">
                <a:solidFill>
                  <a:srgbClr val="000000"/>
                </a:solidFill>
              </a:rPr>
              <a:t>Neutral atom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7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3596" y="2718851"/>
            <a:ext cx="3249612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4999558" y="1853290"/>
            <a:ext cx="403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 b="1" dirty="0"/>
              <a:t>Dispersion forces usually increase with molar mass.</a:t>
            </a:r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>
            <a:off x="6307658" y="4792126"/>
            <a:ext cx="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>
            <a:off x="8536508" y="4792126"/>
            <a:ext cx="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12439" y="839803"/>
            <a:ext cx="4881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A.K.A. London Dispersion Forces</a:t>
            </a:r>
            <a:endParaRPr lang="en-US" sz="280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696321" y="0"/>
            <a:ext cx="7724775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u="sng" dirty="0" smtClean="0"/>
              <a:t>Instantaneous </a:t>
            </a:r>
            <a:r>
              <a:rPr lang="en-US" altLang="en-US" sz="4000" u="sng" dirty="0"/>
              <a:t>dipole-induced dipole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14524" y="1252954"/>
            <a:ext cx="37028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A.K.A. Dispersion Forces</a:t>
            </a:r>
            <a:endParaRPr lang="en-US" sz="2800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420" y="2684287"/>
            <a:ext cx="1539104" cy="135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9818" y="2701917"/>
            <a:ext cx="1539104" cy="135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71819" y="4056029"/>
            <a:ext cx="2112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smtClean="0"/>
              <a:t>instantaneous dipole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42411" y="4107301"/>
            <a:ext cx="1641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induced dipole</a:t>
            </a:r>
            <a:endParaRPr lang="en-US" sz="2400" b="1" dirty="0"/>
          </a:p>
        </p:txBody>
      </p:sp>
      <p:sp>
        <p:nvSpPr>
          <p:cNvPr id="21" name="Rectangle 20"/>
          <p:cNvSpPr/>
          <p:nvPr/>
        </p:nvSpPr>
        <p:spPr>
          <a:xfrm>
            <a:off x="148786" y="5110487"/>
            <a:ext cx="48465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Interaction between non-polar atoms and/or molecules.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  <p:bldP spid="8213" grpId="0" animBg="1"/>
      <p:bldP spid="82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2981" y="1008062"/>
            <a:ext cx="3792349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4418" y="1084263"/>
            <a:ext cx="2516831" cy="240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321" y="0"/>
            <a:ext cx="7724775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 smtClean="0"/>
              <a:t>Gecko Wall Walking</a:t>
            </a:r>
            <a:endParaRPr lang="en-US" altLang="en-US" sz="4000" u="sng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0506" y="3730808"/>
            <a:ext cx="4268794" cy="274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ts val="1800"/>
              </a:spcBef>
              <a:defRPr/>
            </a:pPr>
            <a:r>
              <a:rPr lang="en-US" sz="3200" u="sng" dirty="0"/>
              <a:t>van der Waals </a:t>
            </a:r>
            <a:r>
              <a:rPr lang="en-US" sz="3200" u="sng" dirty="0" smtClean="0"/>
              <a:t>force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R="0" lvl="1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dipole-dipole</a:t>
            </a:r>
          </a:p>
          <a:p>
            <a:pPr marR="0" lvl="1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dipole-induced dipole</a:t>
            </a:r>
          </a:p>
          <a:p>
            <a:pPr lvl="1" indent="-457200">
              <a:spcBef>
                <a:spcPts val="1800"/>
              </a:spcBef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2800" dirty="0"/>
              <a:t> London </a:t>
            </a:r>
            <a:r>
              <a:rPr lang="en-US" sz="2800" dirty="0" smtClean="0"/>
              <a:t>dispersion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498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7" name="Rectangle 23"/>
          <p:cNvSpPr>
            <a:spLocks noGrp="1" noChangeArrowheads="1"/>
          </p:cNvSpPr>
          <p:nvPr>
            <p:ph type="title"/>
          </p:nvPr>
        </p:nvSpPr>
        <p:spPr>
          <a:xfrm>
            <a:off x="457200" y="31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STATES OF MATTER</a:t>
            </a:r>
          </a:p>
        </p:txBody>
      </p:sp>
      <p:pic>
        <p:nvPicPr>
          <p:cNvPr id="16386" name="Picture 2" descr="Protons and electrons in plasm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09803" y="840373"/>
            <a:ext cx="1304925" cy="1158875"/>
          </a:xfrm>
          <a:noFill/>
          <a:ln/>
        </p:spPr>
      </p:pic>
      <p:pic>
        <p:nvPicPr>
          <p:cNvPr id="16400" name="Picture 16" descr="Microscopic view of a liquid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4603" y="992773"/>
            <a:ext cx="990600" cy="990600"/>
          </a:xfrm>
          <a:prstGeom prst="rect">
            <a:avLst/>
          </a:prstGeom>
          <a:noFill/>
        </p:spPr>
      </p:pic>
      <p:pic>
        <p:nvPicPr>
          <p:cNvPr id="16401" name="Picture 17" descr="Microscopic view of a ga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9603" y="992773"/>
            <a:ext cx="990600" cy="990600"/>
          </a:xfrm>
          <a:prstGeom prst="rect">
            <a:avLst/>
          </a:prstGeom>
          <a:noFill/>
        </p:spPr>
      </p:pic>
      <p:pic>
        <p:nvPicPr>
          <p:cNvPr id="16402" name="Picture 18" descr="Microscopic view of a solid.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9603" y="992773"/>
            <a:ext cx="990600" cy="990600"/>
          </a:xfrm>
          <a:prstGeom prst="rect">
            <a:avLst/>
          </a:prstGeom>
          <a:noFill/>
        </p:spPr>
      </p:pic>
      <p:pic>
        <p:nvPicPr>
          <p:cNvPr id="16405" name="Picture 21" descr="matter_states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14003" y="2059573"/>
            <a:ext cx="4524375" cy="1495425"/>
          </a:xfrm>
          <a:prstGeom prst="rect">
            <a:avLst/>
          </a:prstGeom>
          <a:noFill/>
        </p:spPr>
      </p:pic>
      <p:pic>
        <p:nvPicPr>
          <p:cNvPr id="16406" name="Picture 22" descr="Addition of Energy changes stat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7203" y="1996436"/>
            <a:ext cx="7065963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5"/>
          <p:cNvSpPr txBox="1">
            <a:spLocks noChangeArrowheads="1"/>
          </p:cNvSpPr>
          <p:nvPr/>
        </p:nvSpPr>
        <p:spPr>
          <a:xfrm>
            <a:off x="963930" y="3637996"/>
            <a:ext cx="7216140" cy="476799"/>
          </a:xfrm>
          <a:prstGeom prst="rect">
            <a:avLst/>
          </a:prstGeom>
          <a:noFill/>
          <a:ln/>
        </p:spPr>
        <p:txBody>
          <a:bodyPr lIns="90488" tIns="44450" rIns="90488" bIns="4445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Plasma-</a:t>
            </a:r>
            <a:r>
              <a:rPr kumimoji="0" lang="en-US" alt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Electrically charged particles in a gaseous state. </a:t>
            </a:r>
          </a:p>
        </p:txBody>
      </p:sp>
      <p:pic>
        <p:nvPicPr>
          <p:cNvPr id="23" name="Picture 2" descr="NeTub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0077" y="4153983"/>
            <a:ext cx="1174069" cy="1174071"/>
          </a:xfrm>
          <a:prstGeom prst="rect">
            <a:avLst/>
          </a:prstGeom>
          <a:noFill/>
        </p:spPr>
      </p:pic>
      <p:pic>
        <p:nvPicPr>
          <p:cNvPr id="149506" name="Picture 2" descr="Lightning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35735" y="4695319"/>
            <a:ext cx="1634036" cy="1378013"/>
          </a:xfrm>
          <a:prstGeom prst="rect">
            <a:avLst/>
          </a:prstGeom>
          <a:noFill/>
        </p:spPr>
      </p:pic>
      <p:pic>
        <p:nvPicPr>
          <p:cNvPr id="25" name="Picture 3" descr="fir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81303" y="4728748"/>
            <a:ext cx="1788451" cy="1319349"/>
          </a:xfrm>
          <a:prstGeom prst="rect">
            <a:avLst/>
          </a:prstGeom>
          <a:noFill/>
        </p:spPr>
      </p:pic>
      <p:pic>
        <p:nvPicPr>
          <p:cNvPr id="26" name="Picture 2" descr="po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7818" y="4080440"/>
            <a:ext cx="1750422" cy="1458685"/>
          </a:xfrm>
          <a:prstGeom prst="rect">
            <a:avLst/>
          </a:prstGeom>
          <a:noFill/>
        </p:spPr>
      </p:pic>
      <p:pic>
        <p:nvPicPr>
          <p:cNvPr id="27" name="Picture 4" descr="S-Su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52652" y="4102230"/>
            <a:ext cx="1632857" cy="1054270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424837" y="6284717"/>
            <a:ext cx="6247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solidFill>
                  <a:srgbClr val="FF0000"/>
                </a:solidFill>
              </a:rPr>
              <a:t>We will focus on solids liquids and gasses.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77875" y="748770"/>
            <a:ext cx="7299325" cy="56022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What type(s) of intermolecular forces exist between the following </a:t>
            </a:r>
            <a:r>
              <a:rPr lang="en-US" dirty="0" smtClean="0"/>
              <a:t>pairs</a:t>
            </a:r>
            <a:r>
              <a:rPr lang="en-US" dirty="0"/>
              <a:t>?</a:t>
            </a:r>
            <a:endParaRPr lang="en-US" dirty="0" smtClean="0"/>
          </a:p>
          <a:p>
            <a:pPr eaLnBrk="1" hangingPunct="1">
              <a:defRPr/>
            </a:pPr>
            <a:endParaRPr lang="en-US" dirty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dirty="0" err="1" smtClean="0"/>
              <a:t>HBr</a:t>
            </a:r>
            <a:r>
              <a:rPr lang="en-US" dirty="0" smtClean="0"/>
              <a:t> and H</a:t>
            </a:r>
            <a:r>
              <a:rPr lang="en-US" baseline="-25000" dirty="0" smtClean="0"/>
              <a:t>2</a:t>
            </a:r>
            <a:r>
              <a:rPr lang="en-US" dirty="0" smtClean="0"/>
              <a:t>S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dirty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dirty="0" smtClean="0"/>
              <a:t>Cl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CBr</a:t>
            </a:r>
            <a:r>
              <a:rPr lang="en-US" baseline="-25000" dirty="0" smtClean="0"/>
              <a:t>4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dirty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dirty="0" smtClean="0"/>
              <a:t>I</a:t>
            </a:r>
            <a:r>
              <a:rPr lang="en-US" baseline="-25000" dirty="0" smtClean="0"/>
              <a:t>2</a:t>
            </a:r>
            <a:r>
              <a:rPr lang="en-US" dirty="0" smtClean="0"/>
              <a:t> and NO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- </a:t>
            </a:r>
            <a:r>
              <a:rPr lang="en-US" dirty="0" smtClean="0"/>
              <a:t>       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dirty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dirty="0" smtClean="0"/>
              <a:t>NH</a:t>
            </a:r>
            <a:r>
              <a:rPr lang="en-US" baseline="-25000" dirty="0" smtClean="0"/>
              <a:t>3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C</a:t>
            </a:r>
            <a:r>
              <a:rPr lang="en-US" baseline="-25000" dirty="0" smtClean="0"/>
              <a:t>6</a:t>
            </a:r>
            <a:r>
              <a:rPr lang="en-US" dirty="0" smtClean="0"/>
              <a:t>H</a:t>
            </a:r>
            <a:r>
              <a:rPr lang="en-US" baseline="-25000" dirty="0" smtClean="0"/>
              <a:t>6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34933" y="2448303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Hint: First classify </a:t>
            </a:r>
            <a:r>
              <a:rPr lang="en-US" sz="2400" dirty="0">
                <a:solidFill>
                  <a:srgbClr val="FF0000"/>
                </a:solidFill>
              </a:rPr>
              <a:t>the species into three categories:  ionic, polar (possessing a dipole moment), and nonpolar.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4E944A6-B56A-49D2-9710-FF60FF652DF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8"/>
            <a:ext cx="8807450" cy="56022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i="1" dirty="0" smtClean="0">
                <a:solidFill>
                  <a:srgbClr val="109769"/>
                </a:solidFill>
              </a:rPr>
              <a:t>Solutions 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dirty="0" smtClean="0"/>
              <a:t>Both </a:t>
            </a:r>
            <a:r>
              <a:rPr lang="en-US" dirty="0" err="1"/>
              <a:t>HBr</a:t>
            </a:r>
            <a:r>
              <a:rPr lang="en-US" dirty="0"/>
              <a:t> and H</a:t>
            </a:r>
            <a:r>
              <a:rPr lang="en-US" baseline="-25000" dirty="0"/>
              <a:t>2</a:t>
            </a:r>
            <a:r>
              <a:rPr lang="en-US" dirty="0"/>
              <a:t>S are polar </a:t>
            </a:r>
            <a:r>
              <a:rPr lang="en-US" dirty="0" smtClean="0"/>
              <a:t>molecules. </a:t>
            </a:r>
            <a:r>
              <a:rPr lang="en-US" dirty="0"/>
              <a:t>Therefore, the intermolecular forces present are dipole-dipole </a:t>
            </a:r>
            <a:r>
              <a:rPr lang="en-US" dirty="0" smtClean="0"/>
              <a:t>forces.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dirty="0" smtClean="0"/>
              <a:t>Both Cl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and CBr</a:t>
            </a:r>
            <a:r>
              <a:rPr lang="en-US" baseline="-25000" dirty="0"/>
              <a:t>4</a:t>
            </a:r>
            <a:r>
              <a:rPr lang="en-US" dirty="0"/>
              <a:t> are nonpolar, so there are only dispersion forces between </a:t>
            </a:r>
            <a:r>
              <a:rPr lang="en-US" dirty="0" smtClean="0"/>
              <a:t>these molecules.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dirty="0"/>
          </a:p>
          <a:p>
            <a:pPr marL="457200" indent="-457200"/>
            <a:r>
              <a:rPr lang="en-US" dirty="0">
                <a:latin typeface="Arial" charset="0"/>
              </a:rPr>
              <a:t>(c) I</a:t>
            </a:r>
            <a:r>
              <a:rPr lang="en-US" baseline="-25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 is </a:t>
            </a:r>
            <a:r>
              <a:rPr lang="en-US" dirty="0" smtClean="0">
                <a:latin typeface="Arial" charset="0"/>
              </a:rPr>
              <a:t>nonpolar</a:t>
            </a:r>
            <a:r>
              <a:rPr lang="en-US" dirty="0">
                <a:latin typeface="Arial" charset="0"/>
              </a:rPr>
              <a:t>, so the forces between it and </a:t>
            </a:r>
            <a:r>
              <a:rPr lang="en-US" dirty="0" smtClean="0">
                <a:latin typeface="Arial" charset="0"/>
              </a:rPr>
              <a:t>NO</a:t>
            </a:r>
            <a:r>
              <a:rPr lang="en-US" baseline="-25000" dirty="0" smtClean="0">
                <a:latin typeface="Arial" charset="0"/>
              </a:rPr>
              <a:t>3</a:t>
            </a:r>
            <a:r>
              <a:rPr lang="en-US" baseline="30000" dirty="0" smtClean="0">
                <a:latin typeface="Arial" charset="0"/>
              </a:rPr>
              <a:t>-</a:t>
            </a:r>
            <a:r>
              <a:rPr lang="en-US" dirty="0" smtClean="0">
                <a:latin typeface="Arial" charset="0"/>
              </a:rPr>
              <a:t> (ion) are ion-induced </a:t>
            </a:r>
            <a:r>
              <a:rPr lang="en-US" dirty="0">
                <a:latin typeface="Arial" charset="0"/>
              </a:rPr>
              <a:t>dipole </a:t>
            </a:r>
            <a:r>
              <a:rPr lang="en-US" dirty="0" smtClean="0">
                <a:latin typeface="Arial" charset="0"/>
              </a:rPr>
              <a:t>forces.</a:t>
            </a:r>
            <a:endParaRPr lang="en-US" dirty="0">
              <a:latin typeface="Arial" charset="0"/>
            </a:endParaRPr>
          </a:p>
          <a:p>
            <a:pPr marL="457200" indent="-457200"/>
            <a:endParaRPr lang="en-US" dirty="0">
              <a:latin typeface="Arial" charset="0"/>
            </a:endParaRPr>
          </a:p>
          <a:p>
            <a:pPr marL="457200" indent="-457200"/>
            <a:r>
              <a:rPr lang="en-US" dirty="0" smtClean="0">
                <a:latin typeface="Arial" charset="0"/>
              </a:rPr>
              <a:t>(</a:t>
            </a:r>
            <a:r>
              <a:rPr lang="en-US" dirty="0">
                <a:latin typeface="Arial" charset="0"/>
              </a:rPr>
              <a:t>d) NH</a:t>
            </a:r>
            <a:r>
              <a:rPr lang="en-US" baseline="-25000" dirty="0">
                <a:latin typeface="Arial" charset="0"/>
              </a:rPr>
              <a:t>3</a:t>
            </a:r>
            <a:r>
              <a:rPr lang="en-US" dirty="0">
                <a:latin typeface="Arial" charset="0"/>
              </a:rPr>
              <a:t> is polar, and C</a:t>
            </a:r>
            <a:r>
              <a:rPr lang="en-US" baseline="-25000" dirty="0">
                <a:latin typeface="Arial" charset="0"/>
              </a:rPr>
              <a:t>6</a:t>
            </a:r>
            <a:r>
              <a:rPr lang="en-US" dirty="0">
                <a:latin typeface="Arial" charset="0"/>
              </a:rPr>
              <a:t>H</a:t>
            </a:r>
            <a:r>
              <a:rPr lang="en-US" baseline="-25000" dirty="0">
                <a:latin typeface="Arial" charset="0"/>
              </a:rPr>
              <a:t>6</a:t>
            </a:r>
            <a:r>
              <a:rPr lang="en-US" dirty="0">
                <a:latin typeface="Arial" charset="0"/>
              </a:rPr>
              <a:t> is nonpolar.  The forces are dipole-induced dipole </a:t>
            </a:r>
            <a:r>
              <a:rPr lang="en-US" dirty="0" smtClean="0">
                <a:latin typeface="Arial" charset="0"/>
              </a:rPr>
              <a:t>forces.</a:t>
            </a:r>
            <a:endParaRPr lang="en-US" dirty="0">
              <a:latin typeface="Arial" charset="0"/>
            </a:endParaRP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4E944A6-B56A-49D2-9710-FF60FF652DF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4500" y="1195252"/>
            <a:ext cx="8229600" cy="5375365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dipole-dipole</a:t>
            </a:r>
          </a:p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dirty="0" smtClean="0"/>
              <a:t>ion-dipole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Induced/instantaneous dipole: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ion-induced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dipole-induced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instantaneous dipole-induced dipole	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hydrogen bonding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Flavors of Intermolecular Forces</a:t>
            </a:r>
            <a:endParaRPr lang="en-US" sz="4000" u="sng" dirty="0"/>
          </a:p>
        </p:txBody>
      </p:sp>
      <p:pic>
        <p:nvPicPr>
          <p:cNvPr id="116738" name="Picture 2" descr="http://userserve-ak.last.fm/serve/_/1977999/London+Dispers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1553" y="1118783"/>
            <a:ext cx="2619879" cy="26982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11.2</a:t>
            </a:r>
          </a:p>
          <a:p>
            <a:r>
              <a:rPr lang="en-US" sz="2400" b="1" dirty="0" smtClean="0"/>
              <a:t>Page 470</a:t>
            </a:r>
            <a:endParaRPr lang="en-US" sz="2400" b="1" dirty="0"/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4479" y="1139150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3894" y="1957756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840" y="3285813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4" y="3817035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508" y="4387446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959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0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Hydrogen Bonding</a:t>
            </a:r>
            <a:endParaRPr lang="en-US" sz="4000" u="sng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6491" y="1539520"/>
            <a:ext cx="604308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4363136" y="4226767"/>
            <a:ext cx="2672146" cy="919034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921576" y="4550198"/>
            <a:ext cx="24545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kern="0" dirty="0" smtClean="0">
                <a:solidFill>
                  <a:srgbClr val="FF3300"/>
                </a:solidFill>
              </a:rPr>
              <a:t>Decreasing molar mass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Decreasing boiling point</a:t>
            </a: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2855172" y="1843726"/>
            <a:ext cx="838200" cy="2209602"/>
            <a:chOff x="1652" y="1266"/>
            <a:chExt cx="444" cy="1310"/>
          </a:xfrm>
        </p:grpSpPr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1652" y="1266"/>
              <a:ext cx="432" cy="45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1664" y="1808"/>
              <a:ext cx="432" cy="3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1664" y="2215"/>
              <a:ext cx="432" cy="36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28723" y="936747"/>
            <a:ext cx="8055432" cy="459100"/>
          </a:xfrm>
          <a:prstGeom prst="rect">
            <a:avLst/>
          </a:prstGeom>
          <a:noFill/>
          <a:ln/>
        </p:spPr>
        <p:txBody>
          <a:bodyPr vert="horz" wrap="square" lIns="90488" tIns="44450" rIns="90488" bIns="44450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Anomalous trends</a:t>
            </a:r>
            <a:r>
              <a:rPr kumimoji="0" lang="en-US" alt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boiling points and other properties.</a:t>
            </a:r>
            <a:endParaRPr kumimoji="0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11.2</a:t>
            </a:r>
          </a:p>
          <a:p>
            <a:r>
              <a:rPr lang="en-US" sz="2400" b="1" dirty="0" smtClean="0"/>
              <a:t>Page 473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019CC7-132D-433F-A7B0-8390C10D3B1C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88925" y="1088566"/>
            <a:ext cx="86264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 smtClean="0"/>
              <a:t>A </a:t>
            </a:r>
            <a:r>
              <a:rPr lang="en-US" b="1" i="1" dirty="0" smtClean="0"/>
              <a:t>hydrogen </a:t>
            </a:r>
            <a:r>
              <a:rPr lang="en-US" b="1" i="1" dirty="0"/>
              <a:t>bond</a:t>
            </a:r>
            <a:r>
              <a:rPr lang="en-US" dirty="0"/>
              <a:t> is a special dipole-dipole interaction between the hydrogen atom in a polar N-H, O-H, or F-H bond and </a:t>
            </a:r>
            <a:r>
              <a:rPr lang="en-US" dirty="0" smtClean="0"/>
              <a:t>a lone pair on O</a:t>
            </a:r>
            <a:r>
              <a:rPr lang="en-US" dirty="0"/>
              <a:t>, N, or F atom.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728047" y="1862617"/>
            <a:ext cx="5657850" cy="687389"/>
            <a:chOff x="1018" y="1680"/>
            <a:chExt cx="3564" cy="433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1018" y="1680"/>
              <a:ext cx="1059" cy="432"/>
              <a:chOff x="806" y="2216"/>
              <a:chExt cx="1059" cy="432"/>
            </a:xfrm>
          </p:grpSpPr>
          <p:sp>
            <p:nvSpPr>
              <p:cNvPr id="15377" name="Text Box 12"/>
              <p:cNvSpPr txBox="1">
                <a:spLocks noChangeArrowheads="1"/>
              </p:cNvSpPr>
              <p:nvPr/>
            </p:nvSpPr>
            <p:spPr bwMode="auto">
              <a:xfrm>
                <a:off x="806" y="2269"/>
                <a:ext cx="266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3200" dirty="0"/>
                  <a:t>A</a:t>
                </a:r>
              </a:p>
            </p:txBody>
          </p:sp>
          <p:sp>
            <p:nvSpPr>
              <p:cNvPr id="15378" name="Text Box 13"/>
              <p:cNvSpPr txBox="1">
                <a:spLocks noChangeArrowheads="1"/>
              </p:cNvSpPr>
              <p:nvPr/>
            </p:nvSpPr>
            <p:spPr bwMode="auto">
              <a:xfrm>
                <a:off x="1248" y="2280"/>
                <a:ext cx="278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3200" dirty="0"/>
                  <a:t>H</a:t>
                </a:r>
              </a:p>
            </p:txBody>
          </p:sp>
          <p:sp>
            <p:nvSpPr>
              <p:cNvPr id="15379" name="Text Box 14"/>
              <p:cNvSpPr txBox="1">
                <a:spLocks noChangeArrowheads="1"/>
              </p:cNvSpPr>
              <p:nvPr/>
            </p:nvSpPr>
            <p:spPr bwMode="auto">
              <a:xfrm>
                <a:off x="1400" y="2216"/>
                <a:ext cx="295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3200"/>
                  <a:t>…</a:t>
                </a:r>
              </a:p>
            </p:txBody>
          </p:sp>
          <p:sp>
            <p:nvSpPr>
              <p:cNvPr id="15380" name="Text Box 15"/>
              <p:cNvSpPr txBox="1">
                <a:spLocks noChangeArrowheads="1"/>
              </p:cNvSpPr>
              <p:nvPr/>
            </p:nvSpPr>
            <p:spPr bwMode="auto">
              <a:xfrm>
                <a:off x="1608" y="2280"/>
                <a:ext cx="257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3200"/>
                  <a:t>B</a:t>
                </a:r>
              </a:p>
            </p:txBody>
          </p:sp>
          <p:sp>
            <p:nvSpPr>
              <p:cNvPr id="15381" name="Line 16"/>
              <p:cNvSpPr>
                <a:spLocks noChangeShapeType="1"/>
              </p:cNvSpPr>
              <p:nvPr/>
            </p:nvSpPr>
            <p:spPr bwMode="auto">
              <a:xfrm>
                <a:off x="1053" y="2473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3200"/>
              </a:p>
            </p:txBody>
          </p:sp>
        </p:grp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3514" y="1680"/>
              <a:ext cx="1068" cy="433"/>
              <a:chOff x="806" y="2216"/>
              <a:chExt cx="1068" cy="433"/>
            </a:xfrm>
          </p:grpSpPr>
          <p:sp>
            <p:nvSpPr>
              <p:cNvPr id="15372" name="Text Box 19"/>
              <p:cNvSpPr txBox="1">
                <a:spLocks noChangeArrowheads="1"/>
              </p:cNvSpPr>
              <p:nvPr/>
            </p:nvSpPr>
            <p:spPr bwMode="auto">
              <a:xfrm>
                <a:off x="806" y="2281"/>
                <a:ext cx="266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3200"/>
                  <a:t>A</a:t>
                </a:r>
              </a:p>
            </p:txBody>
          </p:sp>
          <p:sp>
            <p:nvSpPr>
              <p:cNvPr id="15373" name="Text Box 20"/>
              <p:cNvSpPr txBox="1">
                <a:spLocks noChangeArrowheads="1"/>
              </p:cNvSpPr>
              <p:nvPr/>
            </p:nvSpPr>
            <p:spPr bwMode="auto">
              <a:xfrm>
                <a:off x="1248" y="2280"/>
                <a:ext cx="278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3200"/>
                  <a:t>H</a:t>
                </a:r>
              </a:p>
            </p:txBody>
          </p:sp>
          <p:sp>
            <p:nvSpPr>
              <p:cNvPr id="15374" name="Text Box 21"/>
              <p:cNvSpPr txBox="1">
                <a:spLocks noChangeArrowheads="1"/>
              </p:cNvSpPr>
              <p:nvPr/>
            </p:nvSpPr>
            <p:spPr bwMode="auto">
              <a:xfrm>
                <a:off x="1400" y="2216"/>
                <a:ext cx="295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3200"/>
                  <a:t>…</a:t>
                </a:r>
              </a:p>
            </p:txBody>
          </p:sp>
          <p:sp>
            <p:nvSpPr>
              <p:cNvPr id="15375" name="Text Box 22"/>
              <p:cNvSpPr txBox="1">
                <a:spLocks noChangeArrowheads="1"/>
              </p:cNvSpPr>
              <p:nvPr/>
            </p:nvSpPr>
            <p:spPr bwMode="auto">
              <a:xfrm>
                <a:off x="1608" y="2280"/>
                <a:ext cx="266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3200"/>
                  <a:t>A</a:t>
                </a:r>
              </a:p>
            </p:txBody>
          </p:sp>
          <p:sp>
            <p:nvSpPr>
              <p:cNvPr id="15376" name="Line 23"/>
              <p:cNvSpPr>
                <a:spLocks noChangeShapeType="1"/>
              </p:cNvSpPr>
              <p:nvPr/>
            </p:nvSpPr>
            <p:spPr bwMode="auto">
              <a:xfrm>
                <a:off x="1053" y="2473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3200"/>
              </a:p>
            </p:txBody>
          </p:sp>
        </p:grpSp>
        <p:sp>
          <p:nvSpPr>
            <p:cNvPr id="15371" name="Text Box 24"/>
            <p:cNvSpPr txBox="1">
              <a:spLocks noChangeArrowheads="1"/>
            </p:cNvSpPr>
            <p:nvPr/>
          </p:nvSpPr>
          <p:spPr bwMode="auto">
            <a:xfrm>
              <a:off x="2631" y="1712"/>
              <a:ext cx="34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dirty="0"/>
                <a:t>or</a:t>
              </a:r>
            </a:p>
          </p:txBody>
        </p:sp>
      </p:grp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3218711" y="2628112"/>
            <a:ext cx="2680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Where A </a:t>
            </a:r>
            <a:r>
              <a:rPr lang="en-US" dirty="0"/>
              <a:t>&amp; B are N, O, or F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536179" y="3178004"/>
            <a:ext cx="6040275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u="sng" dirty="0" smtClean="0">
                <a:solidFill>
                  <a:srgbClr val="660066"/>
                </a:solidFill>
                <a:latin typeface="Tahoma" charset="0"/>
              </a:rPr>
              <a:t>Hydrogen bonding molecules have</a:t>
            </a:r>
            <a:r>
              <a:rPr lang="en-GB" altLang="en-US" sz="2000" dirty="0" smtClean="0">
                <a:solidFill>
                  <a:srgbClr val="660066"/>
                </a:solidFill>
                <a:latin typeface="Tahoma" charset="0"/>
              </a:rPr>
              <a:t>:</a:t>
            </a:r>
            <a:endParaRPr lang="en-GB" altLang="en-US" sz="2000" dirty="0">
              <a:solidFill>
                <a:srgbClr val="660066"/>
              </a:solidFill>
              <a:latin typeface="Tahoma" charset="0"/>
            </a:endParaRPr>
          </a:p>
          <a:p>
            <a:pPr marL="457200" lvl="4">
              <a:spcBef>
                <a:spcPct val="50000"/>
              </a:spcBef>
              <a:buFontTx/>
              <a:buChar char="•"/>
            </a:pPr>
            <a:r>
              <a:rPr lang="en-GB" altLang="en-US" sz="2000" dirty="0">
                <a:solidFill>
                  <a:srgbClr val="660066"/>
                </a:solidFill>
                <a:latin typeface="Tahoma" charset="0"/>
              </a:rPr>
              <a:t> A strong permanent </a:t>
            </a:r>
            <a:r>
              <a:rPr lang="en-GB" altLang="en-US" sz="2000" dirty="0" smtClean="0">
                <a:solidFill>
                  <a:srgbClr val="660066"/>
                </a:solidFill>
                <a:latin typeface="Tahoma" charset="0"/>
              </a:rPr>
              <a:t>dipole </a:t>
            </a:r>
          </a:p>
          <a:p>
            <a:pPr marL="457200" lvl="4"/>
            <a:r>
              <a:rPr lang="en-GB" altLang="en-US" sz="2000" dirty="0" smtClean="0">
                <a:solidFill>
                  <a:srgbClr val="660066"/>
                </a:solidFill>
                <a:latin typeface="Tahoma" charset="0"/>
              </a:rPr>
              <a:t>		(electronegative elements) </a:t>
            </a:r>
            <a:endParaRPr lang="en-GB" altLang="en-US" sz="2000" dirty="0">
              <a:solidFill>
                <a:srgbClr val="660066"/>
              </a:solidFill>
              <a:latin typeface="Tahoma" charset="0"/>
            </a:endParaRPr>
          </a:p>
          <a:p>
            <a:pPr marL="457200" lvl="4">
              <a:spcBef>
                <a:spcPct val="50000"/>
              </a:spcBef>
              <a:buFontTx/>
              <a:buChar char="•"/>
            </a:pPr>
            <a:r>
              <a:rPr lang="en-GB" altLang="en-US" sz="2000" dirty="0">
                <a:solidFill>
                  <a:srgbClr val="660066"/>
                </a:solidFill>
                <a:latin typeface="Tahoma" charset="0"/>
              </a:rPr>
              <a:t> A hydrogen atom</a:t>
            </a:r>
          </a:p>
          <a:p>
            <a:pPr marL="457200" lvl="4">
              <a:spcBef>
                <a:spcPct val="50000"/>
              </a:spcBef>
              <a:buFontTx/>
              <a:buChar char="•"/>
            </a:pPr>
            <a:r>
              <a:rPr lang="en-GB" altLang="en-US" sz="2000" dirty="0">
                <a:solidFill>
                  <a:srgbClr val="660066"/>
                </a:solidFill>
                <a:latin typeface="Tahoma" charset="0"/>
              </a:rPr>
              <a:t> An atom with lone pair </a:t>
            </a:r>
            <a:r>
              <a:rPr lang="en-GB" altLang="en-US" sz="2000" dirty="0" smtClean="0">
                <a:solidFill>
                  <a:srgbClr val="660066"/>
                </a:solidFill>
                <a:latin typeface="Tahoma" charset="0"/>
              </a:rPr>
              <a:t>electrons (N, F, O)</a:t>
            </a:r>
            <a:endParaRPr lang="en-US" altLang="en-US" sz="2000" dirty="0">
              <a:solidFill>
                <a:srgbClr val="660066"/>
              </a:solidFill>
              <a:latin typeface="Tahoma" charset="0"/>
            </a:endParaRPr>
          </a:p>
        </p:txBody>
      </p:sp>
      <p:pic>
        <p:nvPicPr>
          <p:cNvPr id="24" name="Picture 1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312" y="5344888"/>
            <a:ext cx="4879975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457200" y="590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Hydrogen Bonding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48669" y="2937885"/>
            <a:ext cx="2295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ts val="18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altLang="en-US" sz="2000" kern="0" dirty="0" smtClean="0"/>
              <a:t>Typical energy:</a:t>
            </a:r>
          </a:p>
          <a:p>
            <a:pPr marL="342900" lvl="0" indent="-342900" fontAlgn="base">
              <a:spcAft>
                <a:spcPct val="0"/>
              </a:spcAft>
              <a:buClr>
                <a:schemeClr val="folHlink"/>
              </a:buClr>
              <a:buSzPct val="60000"/>
              <a:defRPr/>
            </a:pPr>
            <a:r>
              <a:rPr lang="en-US" altLang="en-US" sz="2000" kern="0" dirty="0" smtClean="0"/>
              <a:t>	10-40 kJ/mol.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1" grpId="0"/>
      <p:bldP spid="23" grpId="0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2" y="0"/>
            <a:ext cx="7724775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 smtClean="0"/>
              <a:t>Hydrogen Bonding</a:t>
            </a:r>
            <a:endParaRPr lang="en-US" altLang="en-US" sz="4000" u="sng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4000" y="891049"/>
            <a:ext cx="8610600" cy="157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These are forces  between polar molecules that contain an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atom bonded to a small, highly electronegative atom with lone electron pair(s): </a:t>
            </a:r>
            <a:r>
              <a:rPr lang="en-US" altLang="en-US" sz="2400" b="1" kern="0" dirty="0" smtClean="0">
                <a:solidFill>
                  <a:srgbClr val="FF0000"/>
                </a:solidFill>
                <a:latin typeface="+mn-lt"/>
              </a:rPr>
              <a:t>N, O, F</a:t>
            </a:r>
            <a:endParaRPr kumimoji="0" lang="en-US" alt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2681" y="1727710"/>
            <a:ext cx="593323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3345" name="Object 1"/>
          <p:cNvGraphicFramePr>
            <a:graphicFrameLocks noChangeAspect="1"/>
          </p:cNvGraphicFramePr>
          <p:nvPr/>
        </p:nvGraphicFramePr>
        <p:xfrm>
          <a:off x="2675258" y="5542577"/>
          <a:ext cx="1149701" cy="680939"/>
        </p:xfrm>
        <a:graphic>
          <a:graphicData uri="http://schemas.openxmlformats.org/presentationml/2006/ole">
            <p:oleObj spid="_x0000_s313356" name="CS ChemDraw Drawing" r:id="rId5" imgW="740164" imgH="438480" progId="ChemDraw.Document.6.0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808511" y="4609297"/>
            <a:ext cx="98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N(CH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6" y="4603075"/>
            <a:ext cx="98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N(CH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2099389" y="4974931"/>
            <a:ext cx="236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Can Hydrogen bond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1307" y="4971504"/>
            <a:ext cx="236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Cannot Hydrogen bond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E633-E412-471E-B755-BECBDB00E988}" type="slidenum">
              <a:rPr lang="en-US" altLang="en-US" smtClean="0">
                <a:solidFill>
                  <a:srgbClr val="000000"/>
                </a:solidFill>
              </a:rPr>
              <a:pPr/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78494554"/>
              </p:ext>
            </p:extLst>
          </p:nvPr>
        </p:nvGraphicFramePr>
        <p:xfrm>
          <a:off x="4970758" y="5340836"/>
          <a:ext cx="1410740" cy="987517"/>
        </p:xfrm>
        <a:graphic>
          <a:graphicData uri="http://schemas.openxmlformats.org/presentationml/2006/ole">
            <p:oleObj spid="_x0000_s313357" name="CS ChemDraw Drawing" r:id="rId6" imgW="1249560" imgH="874800" progId="ChemDraw.Document.6.0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457200" y="590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Hydrogen Bonding in H</a:t>
            </a:r>
            <a:r>
              <a:rPr kumimoji="0" lang="en-US" sz="4000" b="0" i="0" u="sng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30754" name="Picture 2" descr="http://apbrwww5.apsu.edu/thompsonj/Anatomy%20&amp;%20Physiology/2010/2010%20Exam%20Reviews/Exam%201%20Review/H_Bondin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1257" y="1067903"/>
            <a:ext cx="4076085" cy="2289696"/>
          </a:xfrm>
          <a:prstGeom prst="rect">
            <a:avLst/>
          </a:prstGeom>
          <a:noFill/>
        </p:spPr>
      </p:pic>
      <p:pic>
        <p:nvPicPr>
          <p:cNvPr id="330756" name="Picture 4" descr="http://www.computational-chemistry.co.uk/odyssey/gallery_files/ic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75" y="3727449"/>
            <a:ext cx="3371850" cy="3048001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1185004" y="1838137"/>
            <a:ext cx="1296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Liquid</a:t>
            </a:r>
          </a:p>
          <a:p>
            <a:pPr algn="ctr"/>
            <a:r>
              <a:rPr lang="en-US" sz="2800" dirty="0" smtClean="0"/>
              <a:t>(water)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094823" y="4747234"/>
            <a:ext cx="1296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Solid</a:t>
            </a:r>
          </a:p>
          <a:p>
            <a:pPr algn="ctr"/>
            <a:r>
              <a:rPr lang="en-US" sz="2800" dirty="0" smtClean="0"/>
              <a:t>(ice)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Placeholder 2"/>
          <p:cNvSpPr>
            <a:spLocks noGrp="1"/>
          </p:cNvSpPr>
          <p:nvPr>
            <p:ph type="body" sz="quarter" idx="4294967295"/>
          </p:nvPr>
        </p:nvSpPr>
        <p:spPr bwMode="auto">
          <a:xfrm>
            <a:off x="37324" y="951336"/>
            <a:ext cx="8807450" cy="10271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buNone/>
            </a:pPr>
            <a:r>
              <a:rPr lang="en-US" sz="2400" dirty="0" smtClean="0">
                <a:latin typeface="Arial" charset="0"/>
              </a:rPr>
              <a:t>	Note: that some molecules like HCOOH (formic acid) and others can form hydrogen bonds in multiple ways.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7713" y="1980390"/>
            <a:ext cx="4976327" cy="447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9249" name="Object 1"/>
          <p:cNvGraphicFramePr>
            <a:graphicFrameLocks noChangeAspect="1"/>
          </p:cNvGraphicFramePr>
          <p:nvPr/>
        </p:nvGraphicFramePr>
        <p:xfrm>
          <a:off x="706794" y="2963705"/>
          <a:ext cx="2670888" cy="2399712"/>
        </p:xfrm>
        <a:graphic>
          <a:graphicData uri="http://schemas.openxmlformats.org/presentationml/2006/ole">
            <p:oleObj spid="_x0000_s309254" name="CS ChemDraw Drawing" r:id="rId5" imgW="1141042" imgH="1025190" progId="ChemDraw.Document.6.0">
              <p:embed/>
            </p:oleObj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96912" y="0"/>
            <a:ext cx="7724775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Hydrogen Bonding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681038"/>
            <a:ext cx="8807450" cy="56022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</a:rPr>
              <a:t>Which of the following can form hydrogen bonds with water? </a:t>
            </a:r>
          </a:p>
          <a:p>
            <a:pPr eaLnBrk="1" hangingPunct="1"/>
            <a:endParaRPr lang="en-US" smtClean="0">
              <a:latin typeface="Arial" charset="0"/>
            </a:endParaRPr>
          </a:p>
          <a:p>
            <a:pPr algn="ctr" eaLnBrk="1" hangingPunct="1"/>
            <a:r>
              <a:rPr lang="en-US" smtClean="0">
                <a:latin typeface="Arial" charset="0"/>
              </a:rPr>
              <a:t>CH</a:t>
            </a:r>
            <a:r>
              <a:rPr lang="en-US" baseline="-25000" smtClean="0">
                <a:latin typeface="Arial" charset="0"/>
              </a:rPr>
              <a:t>3</a:t>
            </a:r>
            <a:r>
              <a:rPr lang="en-US" smtClean="0">
                <a:latin typeface="Arial" charset="0"/>
              </a:rPr>
              <a:t>OCH</a:t>
            </a:r>
            <a:r>
              <a:rPr lang="en-US" baseline="-25000" smtClean="0">
                <a:latin typeface="Arial" charset="0"/>
              </a:rPr>
              <a:t>3</a:t>
            </a:r>
          </a:p>
          <a:p>
            <a:pPr algn="ctr" eaLnBrk="1" hangingPunct="1"/>
            <a:endParaRPr lang="en-US" smtClean="0">
              <a:latin typeface="Arial" charset="0"/>
            </a:endParaRPr>
          </a:p>
          <a:p>
            <a:pPr algn="ctr" eaLnBrk="1" hangingPunct="1"/>
            <a:r>
              <a:rPr lang="en-US" smtClean="0">
                <a:latin typeface="Arial" charset="0"/>
              </a:rPr>
              <a:t>CH</a:t>
            </a:r>
            <a:r>
              <a:rPr lang="en-US" baseline="-25000" smtClean="0">
                <a:latin typeface="Arial" charset="0"/>
              </a:rPr>
              <a:t>4</a:t>
            </a:r>
          </a:p>
          <a:p>
            <a:pPr algn="ctr" eaLnBrk="1" hangingPunct="1"/>
            <a:endParaRPr lang="en-US" smtClean="0">
              <a:latin typeface="Arial" charset="0"/>
            </a:endParaRPr>
          </a:p>
          <a:p>
            <a:pPr algn="ctr" eaLnBrk="1" hangingPunct="1"/>
            <a:r>
              <a:rPr lang="en-US" smtClean="0">
                <a:latin typeface="Arial" charset="0"/>
              </a:rPr>
              <a:t>F</a:t>
            </a:r>
            <a:r>
              <a:rPr lang="en-US" baseline="-25000" smtClean="0">
                <a:latin typeface="Arial" charset="0"/>
              </a:rPr>
              <a:t>2</a:t>
            </a:r>
          </a:p>
          <a:p>
            <a:pPr algn="ctr" eaLnBrk="1" hangingPunct="1"/>
            <a:endParaRPr lang="en-US" smtClean="0">
              <a:latin typeface="Arial" charset="0"/>
            </a:endParaRPr>
          </a:p>
          <a:p>
            <a:pPr algn="ctr" eaLnBrk="1" hangingPunct="1"/>
            <a:r>
              <a:rPr lang="en-US" smtClean="0">
                <a:latin typeface="Arial" charset="0"/>
              </a:rPr>
              <a:t>HCOOH</a:t>
            </a:r>
          </a:p>
          <a:p>
            <a:pPr algn="ctr" eaLnBrk="1" hangingPunct="1"/>
            <a:endParaRPr lang="en-US" smtClean="0">
              <a:latin typeface="Arial" charset="0"/>
            </a:endParaRPr>
          </a:p>
          <a:p>
            <a:pPr algn="ctr" eaLnBrk="1" hangingPunct="1"/>
            <a:r>
              <a:rPr lang="en-US" smtClean="0">
                <a:latin typeface="Arial" charset="0"/>
              </a:rPr>
              <a:t>Na</a:t>
            </a:r>
            <a:r>
              <a:rPr lang="en-US" baseline="30000" smtClean="0">
                <a:latin typeface="Arial" charset="0"/>
              </a:rPr>
              <a:t>+</a:t>
            </a:r>
            <a:endParaRPr lang="en-US" smtClean="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4E944A6-B56A-49D2-9710-FF60FF652DF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681038"/>
            <a:ext cx="8807450" cy="56022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i="1" dirty="0" smtClean="0">
                <a:solidFill>
                  <a:srgbClr val="109769"/>
                </a:solidFill>
                <a:latin typeface="Arial" charset="0"/>
              </a:rPr>
              <a:t>Strategy</a:t>
            </a:r>
            <a:r>
              <a:rPr lang="en-US" b="1" i="1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A species can form hydrogen bonds with water if it contains one of the three electronegative elements (F, O, or N) and has a lone pair or it has a H atom bonded to one of these three elements.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b="1" i="1" dirty="0" smtClean="0">
                <a:solidFill>
                  <a:srgbClr val="109769"/>
                </a:solidFill>
                <a:latin typeface="Arial" charset="0"/>
              </a:rPr>
              <a:t>Solution</a:t>
            </a:r>
            <a:r>
              <a:rPr lang="en-US" b="1" i="1" dirty="0" smtClean="0">
                <a:latin typeface="Arial" charset="0"/>
              </a:rPr>
              <a:t>  </a:t>
            </a:r>
            <a:r>
              <a:rPr lang="en-US" dirty="0" smtClean="0">
                <a:latin typeface="Arial" charset="0"/>
              </a:rPr>
              <a:t>There are no electronegative elements (F, O, or N) in either CH</a:t>
            </a:r>
            <a:r>
              <a:rPr lang="en-US" baseline="-25000" dirty="0" smtClean="0">
                <a:latin typeface="Arial" charset="0"/>
              </a:rPr>
              <a:t>4</a:t>
            </a:r>
            <a:r>
              <a:rPr lang="en-US" dirty="0" smtClean="0">
                <a:latin typeface="Arial" charset="0"/>
              </a:rPr>
              <a:t> or Na</a:t>
            </a:r>
            <a:r>
              <a:rPr lang="en-US" baseline="30000" dirty="0" smtClean="0">
                <a:latin typeface="Arial" charset="0"/>
              </a:rPr>
              <a:t>+</a:t>
            </a:r>
            <a:r>
              <a:rPr lang="en-US" dirty="0" smtClean="0">
                <a:latin typeface="Arial" charset="0"/>
              </a:rPr>
              <a:t>.  Therefore, only CH</a:t>
            </a:r>
            <a:r>
              <a:rPr lang="en-US" baseline="-25000" dirty="0" smtClean="0">
                <a:latin typeface="Arial" charset="0"/>
              </a:rPr>
              <a:t>3</a:t>
            </a:r>
            <a:r>
              <a:rPr lang="en-US" dirty="0" smtClean="0">
                <a:latin typeface="Arial" charset="0"/>
              </a:rPr>
              <a:t>OCH</a:t>
            </a:r>
            <a:r>
              <a:rPr lang="en-US" baseline="-25000" dirty="0" smtClean="0">
                <a:latin typeface="Arial" charset="0"/>
              </a:rPr>
              <a:t>3</a:t>
            </a:r>
            <a:r>
              <a:rPr lang="en-US" dirty="0" smtClean="0">
                <a:latin typeface="Arial" charset="0"/>
              </a:rPr>
              <a:t>, F</a:t>
            </a:r>
            <a:r>
              <a:rPr lang="en-US" baseline="-25000" dirty="0" smtClean="0">
                <a:latin typeface="Arial" charset="0"/>
              </a:rPr>
              <a:t>2</a:t>
            </a:r>
            <a:r>
              <a:rPr lang="en-US" dirty="0" smtClean="0">
                <a:latin typeface="Arial" charset="0"/>
              </a:rPr>
              <a:t>, and HCOOH can form hydrogen bonds with water.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4E944A6-B56A-49D2-9710-FF60FF652DF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C6BE-291D-4CDD-99B1-1A4A452F7740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84" name="Rectangle 44"/>
          <p:cNvSpPr>
            <a:spLocks noGrp="1" noChangeArrowheads="1"/>
          </p:cNvSpPr>
          <p:nvPr>
            <p:ph type="title"/>
          </p:nvPr>
        </p:nvSpPr>
        <p:spPr>
          <a:xfrm>
            <a:off x="683617" y="6529"/>
            <a:ext cx="7772400" cy="914400"/>
          </a:xfrm>
        </p:spPr>
        <p:txBody>
          <a:bodyPr/>
          <a:lstStyle/>
          <a:p>
            <a:r>
              <a:rPr lang="en-US" altLang="en-US" u="sng" dirty="0" smtClean="0"/>
              <a:t>States of Matter</a:t>
            </a:r>
            <a:endParaRPr lang="en-US" altLang="en-US" u="sng" dirty="0"/>
          </a:p>
        </p:txBody>
      </p:sp>
      <p:pic>
        <p:nvPicPr>
          <p:cNvPr id="55" name="Picture 1" descr="cha02680_t11_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5" y="1506925"/>
            <a:ext cx="8978228" cy="2829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11.1</a:t>
            </a:r>
          </a:p>
          <a:p>
            <a:r>
              <a:rPr lang="en-US" sz="2400" b="1" dirty="0" smtClean="0"/>
              <a:t>Page 468</a:t>
            </a:r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31074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Why does hydrogen bonding matter?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8226" name="Picture 2" descr="http://adapaproject.org/images/biobook_images/HbondsD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8531" y="1125806"/>
            <a:ext cx="5778693" cy="433577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20558" y="5335429"/>
            <a:ext cx="3586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Strong enough to hold a helix!</a:t>
            </a:r>
          </a:p>
          <a:p>
            <a:pPr algn="ctr"/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Weak enough for replication!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08228" name="Picture 4" descr="http://weloveteaching.com/0bio105/lectures/organics/base-pai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363" y="1595211"/>
            <a:ext cx="2886204" cy="411623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17037" y="3209730"/>
            <a:ext cx="2733869" cy="223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6839" y="5405534"/>
            <a:ext cx="2733869" cy="370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1074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Why does hydrogen bonding matter?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6530" name="Picture 2" descr="https://classconnection.s3.amazonaws.com/135/flashcards/1108135/jpg/picture21327254818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4532" y="1474237"/>
            <a:ext cx="3520250" cy="4020360"/>
          </a:xfrm>
          <a:prstGeom prst="rect">
            <a:avLst/>
          </a:prstGeom>
          <a:noFill/>
        </p:spPr>
      </p:pic>
      <p:pic>
        <p:nvPicPr>
          <p:cNvPr id="406532" name="Picture 4" descr="http://www.mskcc.org/sites/www.mskcc.org/files/imagecache/enlarge/node/1534/images/269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506" y="1353555"/>
            <a:ext cx="3219060" cy="2146041"/>
          </a:xfrm>
          <a:prstGeom prst="rect">
            <a:avLst/>
          </a:prstGeom>
          <a:noFill/>
        </p:spPr>
      </p:pic>
      <p:pic>
        <p:nvPicPr>
          <p:cNvPr id="406534" name="Picture 6" descr="http://web.chem.ucsb.edu/%7Emolvisual/Img/142A/sheet_paralle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767" y="3806729"/>
            <a:ext cx="2951520" cy="236045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5811" y="6204853"/>
            <a:ext cx="299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Protein Structure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4500" y="1195252"/>
            <a:ext cx="8229600" cy="5375365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dipole-dipole</a:t>
            </a:r>
          </a:p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dirty="0" smtClean="0"/>
              <a:t>ion-dipole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Induced/instantaneous dipole: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ion-induced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dipole-induced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instantaneous dipole-induced dipole	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hydrogen bonding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Flavors of Intermolecular Forces</a:t>
            </a:r>
            <a:endParaRPr lang="en-US" sz="4000" u="sng" dirty="0"/>
          </a:p>
        </p:txBody>
      </p:sp>
      <p:pic>
        <p:nvPicPr>
          <p:cNvPr id="116738" name="Picture 2" descr="http://userserve-ak.last.fm/serve/_/1977999/London+Dispers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1553" y="1118783"/>
            <a:ext cx="2619879" cy="26982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11.2</a:t>
            </a:r>
          </a:p>
          <a:p>
            <a:r>
              <a:rPr lang="en-US" sz="2400" b="1" dirty="0" smtClean="0"/>
              <a:t>Page 470</a:t>
            </a:r>
            <a:endParaRPr lang="en-US" sz="2400" b="1" dirty="0"/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4479" y="1139150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3894" y="1957756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840" y="3285813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4" y="3817035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508" y="4387446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7038" y="5134514"/>
            <a:ext cx="542925" cy="54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16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-26126" y="6529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Intermolecular </a:t>
            </a:r>
            <a:r>
              <a:rPr lang="en-US" sz="4000" u="sng" dirty="0"/>
              <a:t>Forces</a:t>
            </a:r>
          </a:p>
        </p:txBody>
      </p:sp>
      <p:pic>
        <p:nvPicPr>
          <p:cNvPr id="53254" name="Picture 6" descr="11_1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3732"/>
          <a:stretch>
            <a:fillRect/>
          </a:stretch>
        </p:blipFill>
        <p:spPr>
          <a:xfrm>
            <a:off x="215900" y="1211852"/>
            <a:ext cx="8686800" cy="524119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4500" y="1195252"/>
            <a:ext cx="8699500" cy="5375365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dipole-dipole (5-25 kJ/mol)</a:t>
            </a:r>
          </a:p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dirty="0" smtClean="0"/>
              <a:t>ion-dipole (40-600 kJ/mol)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Induced/instantaneous dipole: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ion-induced dipole (3-15 kJ/mol)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dipole-induced dipole (2-10 kJ/mol)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 smtClean="0"/>
              <a:t>	instantaneous dipole-induced dipole (&lt;2 kJ/mol)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dirty="0" smtClean="0"/>
              <a:t>hydrogen bonding (10-40 kJ/mol)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Strength of Intermolecular Forces</a:t>
            </a:r>
            <a:endParaRPr lang="en-US" sz="4000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2887" y="5743579"/>
            <a:ext cx="842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Intermolecular Forces general correlate with boiling point.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487" y="6224593"/>
            <a:ext cx="842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greater force = higher boiling point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759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328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606" y="1016769"/>
            <a:ext cx="7669387" cy="186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Strength of Intermolecular Forces</a:t>
            </a:r>
            <a:endParaRPr lang="en-US" sz="4000" u="sng" dirty="0"/>
          </a:p>
        </p:txBody>
      </p:sp>
      <p:pic>
        <p:nvPicPr>
          <p:cNvPr id="328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4158" y="3172553"/>
            <a:ext cx="5406838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076093" y="6705601"/>
            <a:ext cx="1055076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69" y="590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Properties of liquids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51" y="1133650"/>
            <a:ext cx="7819053" cy="4781957"/>
          </a:xfrm>
        </p:spPr>
        <p:txBody>
          <a:bodyPr>
            <a:normAutofit/>
          </a:bodyPr>
          <a:lstStyle/>
          <a:p>
            <a:r>
              <a:rPr lang="en-US" dirty="0" smtClean="0"/>
              <a:t>Surface Tension</a:t>
            </a:r>
          </a:p>
          <a:p>
            <a:pPr lvl="1"/>
            <a:r>
              <a:rPr lang="en-US" dirty="0" smtClean="0"/>
              <a:t>intermolecular forces at liquid-air interface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Capillary Action</a:t>
            </a:r>
          </a:p>
          <a:p>
            <a:pPr lvl="1"/>
            <a:r>
              <a:rPr lang="en-US" dirty="0" smtClean="0"/>
              <a:t>competition between intermolecular forces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Viscosity</a:t>
            </a:r>
          </a:p>
          <a:p>
            <a:pPr lvl="1"/>
            <a:r>
              <a:rPr lang="en-US" dirty="0" smtClean="0"/>
              <a:t>strength of intermolecular forces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11.3</a:t>
            </a:r>
          </a:p>
          <a:p>
            <a:r>
              <a:rPr lang="en-US" sz="2400" b="1" dirty="0" smtClean="0"/>
              <a:t>Page 470</a:t>
            </a:r>
            <a:endParaRPr lang="en-US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8616-9E15-40EA-912E-B1F154545CAA}" type="slidenum">
              <a:rPr lang="en-US"/>
              <a:pPr/>
              <a:t>47</a:t>
            </a:fld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447869" y="-5292"/>
            <a:ext cx="8229600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 smtClean="0"/>
              <a:t>Surface Tension</a:t>
            </a:r>
            <a:endParaRPr lang="en-US" altLang="en-US" sz="4000" u="sng" dirty="0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33800" y="2169391"/>
            <a:ext cx="5257800" cy="3811535"/>
          </a:xfrm>
          <a:noFill/>
          <a:ln/>
        </p:spPr>
        <p:txBody>
          <a:bodyPr lIns="90488" tIns="44450" rIns="90488" bIns="44450">
            <a:noAutofit/>
          </a:bodyPr>
          <a:lstStyle/>
          <a:p>
            <a:r>
              <a:rPr lang="en-US" altLang="en-US" sz="2000" dirty="0"/>
              <a:t>The surface molecules have higher energy than the interior molecules</a:t>
            </a:r>
            <a:r>
              <a:rPr lang="en-US" altLang="en-US" sz="2000" dirty="0" smtClean="0"/>
              <a:t>.</a:t>
            </a:r>
          </a:p>
          <a:p>
            <a:endParaRPr lang="en-US" altLang="en-US" sz="2000" dirty="0" smtClean="0"/>
          </a:p>
          <a:p>
            <a:r>
              <a:rPr lang="en-US" altLang="en-US" sz="2000" dirty="0"/>
              <a:t>That’s why liquids tend to minimize their surface and form droplets.</a:t>
            </a:r>
          </a:p>
          <a:p>
            <a:endParaRPr lang="en-US" altLang="en-US" sz="2000" dirty="0" smtClean="0"/>
          </a:p>
          <a:p>
            <a:r>
              <a:rPr lang="en-US" altLang="en-US" sz="2000" dirty="0" smtClean="0"/>
              <a:t>Surface </a:t>
            </a:r>
            <a:r>
              <a:rPr lang="en-US" altLang="en-US" sz="2000" dirty="0"/>
              <a:t>tension is a measure </a:t>
            </a:r>
            <a:r>
              <a:rPr lang="en-US" altLang="en-US" sz="2000" dirty="0" smtClean="0"/>
              <a:t>of attractive forces acting at </a:t>
            </a:r>
            <a:r>
              <a:rPr lang="en-US" altLang="en-US" sz="2000" dirty="0"/>
              <a:t>the </a:t>
            </a:r>
            <a:r>
              <a:rPr lang="en-US" altLang="en-US" sz="2000" dirty="0" smtClean="0"/>
              <a:t>surface </a:t>
            </a:r>
            <a:r>
              <a:rPr lang="en-US" altLang="en-US" sz="2000" dirty="0"/>
              <a:t>of a liquid</a:t>
            </a:r>
            <a:r>
              <a:rPr lang="en-US" altLang="en-US" sz="2000" dirty="0" smtClean="0"/>
              <a:t>.</a:t>
            </a:r>
          </a:p>
          <a:p>
            <a:endParaRPr lang="en-US" altLang="en-US" sz="2000" dirty="0"/>
          </a:p>
          <a:p>
            <a:r>
              <a:rPr lang="en-US" altLang="en-US" sz="2000" dirty="0"/>
              <a:t>The molecules at the surface are attracted unevenly</a:t>
            </a:r>
            <a:r>
              <a:rPr lang="en-US" altLang="en-US" sz="2000" dirty="0" smtClean="0"/>
              <a:t>.</a:t>
            </a:r>
          </a:p>
          <a:p>
            <a:endParaRPr lang="en-US" altLang="en-US" sz="2000" dirty="0" smtClean="0"/>
          </a:p>
        </p:txBody>
      </p:sp>
      <p:pic>
        <p:nvPicPr>
          <p:cNvPr id="6" name="Picture 2" descr="cha02680_11_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354" y="1954771"/>
            <a:ext cx="2564656" cy="369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923731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i="1" dirty="0"/>
              <a:t>Surface tension</a:t>
            </a:r>
            <a:r>
              <a:rPr lang="en-US" sz="2000" dirty="0"/>
              <a:t> is the amount of energy required to stretch or increase the surface of a liquid by a unit area.</a:t>
            </a:r>
            <a:endParaRPr lang="en-US" sz="2000" b="1" i="1" dirty="0"/>
          </a:p>
        </p:txBody>
      </p:sp>
      <p:sp>
        <p:nvSpPr>
          <p:cNvPr id="8" name="Rectangle 7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11.3</a:t>
            </a:r>
          </a:p>
          <a:p>
            <a:r>
              <a:rPr lang="en-US" sz="2400" b="1" dirty="0" smtClean="0"/>
              <a:t>Page 475</a:t>
            </a:r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ter-mosqu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240" y="1697199"/>
            <a:ext cx="2615941" cy="1745323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447869" y="-5292"/>
            <a:ext cx="8229600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Surface Tension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0034" name="Picture 2" descr="http://upload.wikimedia.org/wikipedia/commons/a/a8/Surface_tension_March_2009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9866" y="3289481"/>
            <a:ext cx="1947506" cy="1524044"/>
          </a:xfrm>
          <a:prstGeom prst="rect">
            <a:avLst/>
          </a:prstGeom>
          <a:noFill/>
        </p:spPr>
      </p:pic>
      <p:pic>
        <p:nvPicPr>
          <p:cNvPr id="300036" name="Picture 4" descr="http://inspired.com.ua/wp-content/uploads/2011/09/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8871" y="4830665"/>
            <a:ext cx="2806958" cy="187130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600200" y="94297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33FF"/>
                </a:solidFill>
              </a:rPr>
              <a:t>Water</a:t>
            </a:r>
            <a:endParaRPr lang="en-US" sz="3600" dirty="0">
              <a:solidFill>
                <a:srgbClr val="3333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3600" y="990600"/>
            <a:ext cx="1809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Mercury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0038" name="Picture 6" descr="http://static.fjcdn.com/comments/Mercury+doesn+t+lie+flat+when+in+liquid+state+its+surface+_18842ddb7bee1722b8e2b48ad3b5e5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8181" y="1800776"/>
            <a:ext cx="2413000" cy="1605742"/>
          </a:xfrm>
          <a:prstGeom prst="rect">
            <a:avLst/>
          </a:prstGeom>
          <a:noFill/>
        </p:spPr>
      </p:pic>
      <p:pic>
        <p:nvPicPr>
          <p:cNvPr id="300040" name="Picture 8" descr="http://i.imgur.com/kOFKDf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8929" y="3816219"/>
            <a:ext cx="1925769" cy="2441025"/>
          </a:xfrm>
          <a:prstGeom prst="rect">
            <a:avLst/>
          </a:prstGeom>
          <a:noFill/>
        </p:spPr>
      </p:pic>
      <p:pic>
        <p:nvPicPr>
          <p:cNvPr id="300044" name="Picture 12" descr="http://i.imgur.com/JMJ9vne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59300" y="4217437"/>
            <a:ext cx="2252607" cy="1689456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4394718" y="3573624"/>
            <a:ext cx="4749282" cy="32843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42581" y="6372814"/>
            <a:ext cx="386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really surface tension but still cool.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/>
          <a:p>
            <a:fld id="{7B843183-8CCD-4919-9563-73A270F16CF0}" type="slidenum">
              <a:rPr lang="en-US"/>
              <a:pPr/>
              <a:t>49</a:t>
            </a:fld>
            <a:endParaRPr lang="en-US"/>
          </a:p>
        </p:txBody>
      </p:sp>
      <p:graphicFrame>
        <p:nvGraphicFramePr>
          <p:cNvPr id="7" name="Rectangle 2082"/>
          <p:cNvGraphicFramePr>
            <a:graphicFrameLocks noGrp="1"/>
          </p:cNvGraphicFramePr>
          <p:nvPr>
            <p:ph sz="half" idx="2"/>
          </p:nvPr>
        </p:nvGraphicFramePr>
        <p:xfrm>
          <a:off x="609600" y="2511651"/>
          <a:ext cx="7464359" cy="3221944"/>
        </p:xfrm>
        <a:graphic>
          <a:graphicData uri="http://schemas.openxmlformats.org/drawingml/2006/table">
            <a:tbl>
              <a:tblPr/>
              <a:tblGrid>
                <a:gridCol w="2364168"/>
                <a:gridCol w="3042790"/>
                <a:gridCol w="2057401"/>
              </a:tblGrid>
              <a:tr h="8504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Liquid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Surface Tension (J/m</a:t>
                      </a:r>
                      <a:r>
                        <a:rPr kumimoji="0" lang="en-US" altLang="en-US" sz="2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 at 20°C</a:t>
                      </a:r>
                      <a:endParaRPr kumimoji="0" lang="en-US" altLang="en-US" sz="25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Boiling Point, °C </a:t>
                      </a:r>
                      <a:endParaRPr kumimoji="0" lang="en-US" altLang="en-US" sz="25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Ethanol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2.3×10</a:t>
                      </a:r>
                      <a:r>
                        <a:rPr kumimoji="0" lang="en-US" altLang="en-US" sz="2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–2</a:t>
                      </a:r>
                      <a:endParaRPr kumimoji="0" lang="en-US" alt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78.4°C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Butanol</a:t>
                      </a:r>
                      <a:endParaRPr kumimoji="0" lang="en-US" alt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2.5×10</a:t>
                      </a:r>
                      <a:r>
                        <a:rPr kumimoji="0" lang="en-US" altLang="en-US" sz="2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–2</a:t>
                      </a:r>
                      <a:endParaRPr kumimoji="0" lang="en-US" alt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118°C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Water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7.3×10</a:t>
                      </a:r>
                      <a:r>
                        <a:rPr kumimoji="0" lang="en-US" altLang="en-US" sz="2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–2</a:t>
                      </a:r>
                      <a:endParaRPr kumimoji="0" lang="en-US" alt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100°C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Mercury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48×10</a:t>
                      </a:r>
                      <a:r>
                        <a:rPr kumimoji="0" lang="en-US" altLang="en-US" sz="2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–2</a:t>
                      </a:r>
                      <a:endParaRPr kumimoji="0" lang="en-US" alt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630°C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6834" y="1158551"/>
            <a:ext cx="7139467" cy="990600"/>
          </a:xfrm>
          <a:noFill/>
          <a:ln/>
        </p:spPr>
        <p:txBody>
          <a:bodyPr lIns="90488" tIns="44450" rIns="90488" bIns="44450"/>
          <a:lstStyle/>
          <a:p>
            <a:pPr>
              <a:buNone/>
            </a:pPr>
            <a:r>
              <a:rPr lang="en-US" altLang="en-US" sz="2600" dirty="0" smtClean="0"/>
              <a:t>	Stronger intermolecular forces usually result in the greater surface tension.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447869" y="-5292"/>
            <a:ext cx="8229600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Surface Tension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A87D9-46DC-45F6-A2F6-4FB41682782F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2221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564356" y="265611"/>
            <a:ext cx="8015287" cy="1145176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Comparison </a:t>
            </a:r>
            <a:r>
              <a:rPr lang="en-US" altLang="en-US" sz="4000" dirty="0" smtClean="0"/>
              <a:t>of</a:t>
            </a:r>
            <a:br>
              <a:rPr lang="en-US" altLang="en-US" sz="4000" dirty="0" smtClean="0"/>
            </a:br>
            <a:r>
              <a:rPr lang="en-US" altLang="en-US" sz="4000" dirty="0" smtClean="0"/>
              <a:t>Solids</a:t>
            </a:r>
            <a:r>
              <a:rPr lang="en-US" altLang="en-US" sz="4000" dirty="0"/>
              <a:t>, Liquids, </a:t>
            </a:r>
            <a:r>
              <a:rPr lang="en-US" altLang="en-US" sz="4000" dirty="0" smtClean="0"/>
              <a:t>and </a:t>
            </a:r>
            <a:r>
              <a:rPr lang="en-US" altLang="en-US" sz="4000" dirty="0"/>
              <a:t>Gases</a:t>
            </a:r>
          </a:p>
        </p:txBody>
      </p:sp>
      <p:sp>
        <p:nvSpPr>
          <p:cNvPr id="222211" name="Rectangle 2051"/>
          <p:cNvSpPr>
            <a:spLocks noGrp="1" noChangeArrowheads="1"/>
          </p:cNvSpPr>
          <p:nvPr>
            <p:ph type="body" sz="half" idx="1"/>
          </p:nvPr>
        </p:nvSpPr>
        <p:spPr>
          <a:xfrm>
            <a:off x="1065213" y="1600200"/>
            <a:ext cx="7469187" cy="1296987"/>
          </a:xfrm>
        </p:spPr>
        <p:txBody>
          <a:bodyPr/>
          <a:lstStyle/>
          <a:p>
            <a:r>
              <a:rPr lang="en-US" altLang="en-US" sz="2500"/>
              <a:t>The density of gases is much less than that of solids or liquids.</a:t>
            </a:r>
          </a:p>
        </p:txBody>
      </p:sp>
      <p:graphicFrame>
        <p:nvGraphicFramePr>
          <p:cNvPr id="222242" name="Rectangle 2082"/>
          <p:cNvGraphicFramePr>
            <a:graphicFrameLocks noGrp="1"/>
          </p:cNvGraphicFramePr>
          <p:nvPr>
            <p:ph sz="half" idx="2"/>
          </p:nvPr>
        </p:nvGraphicFramePr>
        <p:xfrm>
          <a:off x="990600" y="2616093"/>
          <a:ext cx="7235825" cy="2336908"/>
        </p:xfrm>
        <a:graphic>
          <a:graphicData uri="http://schemas.openxmlformats.org/drawingml/2006/table">
            <a:tbl>
              <a:tblPr/>
              <a:tblGrid>
                <a:gridCol w="1809750"/>
                <a:gridCol w="1771650"/>
                <a:gridCol w="1846263"/>
                <a:gridCol w="1808162"/>
              </a:tblGrid>
              <a:tr h="9773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Densities (g/mL)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Solid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Liquid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91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</a:t>
                      </a:r>
                      <a:r>
                        <a:rPr kumimoji="0" lang="en-US" altLang="en-US" sz="2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r>
                        <a:rPr kumimoji="0" lang="en-US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0.917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0.998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0.000588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04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CCl</a:t>
                      </a:r>
                      <a:r>
                        <a:rPr kumimoji="0" lang="en-US" altLang="en-US" sz="2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endParaRPr kumimoji="0" lang="en-US" altLang="en-US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1.59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0.00503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2243" name="Text Box 2083"/>
          <p:cNvSpPr txBox="1">
            <a:spLocks noChangeArrowheads="1"/>
          </p:cNvSpPr>
          <p:nvPr/>
        </p:nvSpPr>
        <p:spPr bwMode="auto">
          <a:xfrm>
            <a:off x="1037862" y="5214937"/>
            <a:ext cx="7407275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altLang="en-US" dirty="0" smtClean="0"/>
              <a:t>Gas </a:t>
            </a:r>
            <a:r>
              <a:rPr lang="en-US" altLang="en-US" dirty="0"/>
              <a:t>molecules must be very far apart compared to liquids and solids.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65726" y="1552"/>
            <a:ext cx="7793037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Capillary Action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9758" y="945508"/>
            <a:ext cx="74551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3333FF"/>
                </a:solidFill>
              </a:rPr>
              <a:t>Capillary  action</a:t>
            </a:r>
            <a:r>
              <a:rPr lang="en-US" sz="2000" dirty="0" smtClean="0">
                <a:solidFill>
                  <a:srgbClr val="3333FF"/>
                </a:solidFill>
              </a:rPr>
              <a:t> (sometimes </a:t>
            </a:r>
            <a:r>
              <a:rPr lang="en-US" sz="2000" b="1" dirty="0" smtClean="0">
                <a:solidFill>
                  <a:srgbClr val="3333FF"/>
                </a:solidFill>
              </a:rPr>
              <a:t>capillarity</a:t>
            </a:r>
            <a:r>
              <a:rPr lang="en-US" sz="2000" dirty="0" smtClean="0">
                <a:solidFill>
                  <a:srgbClr val="3333FF"/>
                </a:solidFill>
              </a:rPr>
              <a:t>, </a:t>
            </a:r>
            <a:r>
              <a:rPr lang="en-US" sz="2000" b="1" dirty="0" smtClean="0">
                <a:solidFill>
                  <a:srgbClr val="3333FF"/>
                </a:solidFill>
              </a:rPr>
              <a:t>capillary motion</a:t>
            </a:r>
            <a:r>
              <a:rPr lang="en-US" sz="2000" dirty="0" smtClean="0">
                <a:solidFill>
                  <a:srgbClr val="3333FF"/>
                </a:solidFill>
              </a:rPr>
              <a:t>, or </a:t>
            </a:r>
            <a:r>
              <a:rPr lang="en-US" sz="2000" b="1" dirty="0" smtClean="0">
                <a:solidFill>
                  <a:srgbClr val="3333FF"/>
                </a:solidFill>
              </a:rPr>
              <a:t>wicking</a:t>
            </a:r>
            <a:r>
              <a:rPr lang="en-US" sz="2000" dirty="0" smtClean="0">
                <a:solidFill>
                  <a:srgbClr val="3333FF"/>
                </a:solidFill>
              </a:rPr>
              <a:t>)</a:t>
            </a:r>
            <a:r>
              <a:rPr lang="en-US" sz="2000" dirty="0" smtClean="0"/>
              <a:t> is the ability of a liquid to flow in narrow spaces without the assistance of, and in opposition to, external forces like gravity. </a:t>
            </a:r>
            <a:endParaRPr lang="en-US" sz="2000" dirty="0"/>
          </a:p>
        </p:txBody>
      </p:sp>
      <p:pic>
        <p:nvPicPr>
          <p:cNvPr id="408578" name="Picture 2" descr="http://media.tumblr.com/b202c0dad53ea4e3a857436b099d3769/tumblr_inline_mnolnhBGA71qz4rg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6742" y="2301999"/>
            <a:ext cx="2512980" cy="1678671"/>
          </a:xfrm>
          <a:prstGeom prst="rect">
            <a:avLst/>
          </a:prstGeom>
          <a:noFill/>
        </p:spPr>
      </p:pic>
      <p:pic>
        <p:nvPicPr>
          <p:cNvPr id="408580" name="Picture 4" descr="https://d28y5daoc1t3a7.cloudfront.net/64/59e2d516eb7b44d81f63fe73e32179/iphone-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74" y="4489709"/>
            <a:ext cx="2012883" cy="1341923"/>
          </a:xfrm>
          <a:prstGeom prst="rect">
            <a:avLst/>
          </a:prstGeom>
          <a:noFill/>
        </p:spPr>
      </p:pic>
      <p:pic>
        <p:nvPicPr>
          <p:cNvPr id="408582" name="Picture 6" descr="http://images.wisegeek.com/sponge-drawing-wa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141" y="4921810"/>
            <a:ext cx="2018780" cy="1330376"/>
          </a:xfrm>
          <a:prstGeom prst="rect">
            <a:avLst/>
          </a:prstGeom>
          <a:noFill/>
        </p:spPr>
      </p:pic>
      <p:pic>
        <p:nvPicPr>
          <p:cNvPr id="408584" name="Picture 8" descr="http://i.ytimg.com/vi/umUn8D6gEOg/hq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2137" y="4334118"/>
            <a:ext cx="3100809" cy="2325607"/>
          </a:xfrm>
          <a:prstGeom prst="rect">
            <a:avLst/>
          </a:prstGeom>
          <a:noFill/>
        </p:spPr>
      </p:pic>
      <p:pic>
        <p:nvPicPr>
          <p:cNvPr id="408588" name="Picture 12" descr="http://images.fineartamerica.com/images-medium-large/capillary-action-of-water-andrew-lambert-photograph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5918" y="2352934"/>
            <a:ext cx="2624948" cy="191037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11.3</a:t>
            </a:r>
          </a:p>
          <a:p>
            <a:r>
              <a:rPr lang="en-US" sz="2400" b="1" dirty="0" smtClean="0"/>
              <a:t>Page 475</a:t>
            </a:r>
            <a:endParaRPr lang="en-US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BA56F-B6DB-4034-851C-9425E04B48DB}" type="slidenum">
              <a:rPr lang="en-US"/>
              <a:pPr/>
              <a:t>51</a:t>
            </a:fld>
            <a:endParaRPr lang="en-US"/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>
          <a:xfrm>
            <a:off x="-541183" y="0"/>
            <a:ext cx="10198359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 smtClean="0"/>
              <a:t>Forces Involved in the Capillary Action</a:t>
            </a:r>
            <a:endParaRPr lang="en-US" altLang="en-US" sz="4000" u="sng" dirty="0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71811" y="1220009"/>
            <a:ext cx="7772400" cy="4532313"/>
          </a:xfrm>
          <a:noFill/>
          <a:ln/>
        </p:spPr>
        <p:txBody>
          <a:bodyPr lIns="90488" tIns="44450" rIns="90488" bIns="44450">
            <a:normAutofit fontScale="85000" lnSpcReduction="10000"/>
          </a:bodyPr>
          <a:lstStyle/>
          <a:p>
            <a:r>
              <a:rPr lang="en-US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Cohesive</a:t>
            </a:r>
            <a:r>
              <a:rPr lang="en-US" altLang="en-US" dirty="0"/>
              <a:t> forces are the forces that hold liquids </a:t>
            </a:r>
            <a:r>
              <a:rPr lang="en-US" altLang="en-US" dirty="0" smtClean="0"/>
              <a:t>together (</a:t>
            </a:r>
            <a:r>
              <a:rPr lang="en-US" altLang="en-US" dirty="0" smtClean="0">
                <a:solidFill>
                  <a:srgbClr val="FF0000"/>
                </a:solidFill>
              </a:rPr>
              <a:t>intermolecular forces</a:t>
            </a:r>
            <a:r>
              <a:rPr lang="en-US" altLang="en-US" dirty="0" smtClean="0"/>
              <a:t>).</a:t>
            </a:r>
          </a:p>
          <a:p>
            <a:endParaRPr lang="en-US" altLang="en-US" dirty="0"/>
          </a:p>
          <a:p>
            <a:pPr>
              <a:spcBef>
                <a:spcPts val="1200"/>
              </a:spcBef>
            </a:pPr>
            <a:r>
              <a:rPr lang="en-US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Adhesive</a:t>
            </a:r>
            <a:r>
              <a:rPr lang="en-US" altLang="en-US" dirty="0"/>
              <a:t> forces are the forces between a liquid and another </a:t>
            </a:r>
            <a:r>
              <a:rPr lang="en-US" altLang="en-US" dirty="0" smtClean="0"/>
              <a:t>surface (</a:t>
            </a:r>
            <a:r>
              <a:rPr lang="en-US" altLang="en-US" dirty="0" smtClean="0">
                <a:solidFill>
                  <a:srgbClr val="FF0000"/>
                </a:solidFill>
              </a:rPr>
              <a:t>intermolecular forces</a:t>
            </a:r>
            <a:r>
              <a:rPr lang="en-US" altLang="en-US" dirty="0" smtClean="0"/>
              <a:t>).</a:t>
            </a:r>
          </a:p>
          <a:p>
            <a:pPr>
              <a:spcBef>
                <a:spcPts val="1200"/>
              </a:spcBef>
            </a:pPr>
            <a:endParaRPr lang="en-US" altLang="en-US" dirty="0"/>
          </a:p>
          <a:p>
            <a:pPr lvl="1">
              <a:spcBef>
                <a:spcPts val="1200"/>
              </a:spcBef>
            </a:pPr>
            <a:r>
              <a:rPr lang="en-US" altLang="en-US" dirty="0"/>
              <a:t>Capillary rise implies </a:t>
            </a:r>
            <a:r>
              <a:rPr lang="en-US" altLang="en-US" dirty="0" smtClean="0"/>
              <a:t>that:</a:t>
            </a:r>
          </a:p>
          <a:p>
            <a:pPr lvl="1">
              <a:buNone/>
            </a:pPr>
            <a:r>
              <a:rPr lang="en-US" altLang="en-US" dirty="0" smtClean="0"/>
              <a:t>	Adhesive forces &gt; cohesive forces</a:t>
            </a:r>
            <a:endParaRPr lang="en-US" altLang="en-US" dirty="0"/>
          </a:p>
          <a:p>
            <a:pPr lvl="1">
              <a:spcBef>
                <a:spcPts val="1200"/>
              </a:spcBef>
            </a:pPr>
            <a:r>
              <a:rPr lang="en-US" altLang="en-US" dirty="0" smtClean="0"/>
              <a:t>Capillary </a:t>
            </a:r>
            <a:r>
              <a:rPr lang="en-US" altLang="en-US" dirty="0"/>
              <a:t>fall implies that </a:t>
            </a:r>
            <a:r>
              <a:rPr lang="en-US" altLang="en-US" dirty="0" smtClean="0"/>
              <a:t>the:</a:t>
            </a:r>
          </a:p>
          <a:p>
            <a:pPr lvl="1">
              <a:buNone/>
            </a:pPr>
            <a:r>
              <a:rPr lang="en-US" altLang="en-US" dirty="0" smtClean="0"/>
              <a:t>	Cohesive </a:t>
            </a:r>
            <a:r>
              <a:rPr lang="en-US" altLang="en-US" dirty="0"/>
              <a:t>forces &gt; adhesive forces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71CC5-A3BA-432A-965A-7191EA6AE80F}" type="slidenum">
              <a:rPr lang="en-US"/>
              <a:pPr/>
              <a:t>52</a:t>
            </a:fld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662781" y="1549"/>
            <a:ext cx="7793037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 smtClean="0"/>
              <a:t>Capillary Action</a:t>
            </a:r>
            <a:endParaRPr lang="en-US" altLang="en-US" sz="4000" u="sng" dirty="0"/>
          </a:p>
        </p:txBody>
      </p:sp>
      <p:sp>
        <p:nvSpPr>
          <p:cNvPr id="38938" name="Text Box 26"/>
          <p:cNvSpPr txBox="1">
            <a:spLocks noChangeArrowheads="1"/>
          </p:cNvSpPr>
          <p:nvPr/>
        </p:nvSpPr>
        <p:spPr bwMode="auto">
          <a:xfrm>
            <a:off x="3237227" y="4134258"/>
            <a:ext cx="8191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/>
              <a:t>Water</a:t>
            </a:r>
          </a:p>
        </p:txBody>
      </p:sp>
      <p:sp>
        <p:nvSpPr>
          <p:cNvPr id="38947" name="Text Box 35"/>
          <p:cNvSpPr txBox="1">
            <a:spLocks noChangeArrowheads="1"/>
          </p:cNvSpPr>
          <p:nvPr/>
        </p:nvSpPr>
        <p:spPr bwMode="auto">
          <a:xfrm>
            <a:off x="4904543" y="2246257"/>
            <a:ext cx="272791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80000"/>
              <a:buFont typeface="Wingdings" pitchFamily="2" charset="2"/>
              <a:buChar char="l"/>
            </a:pPr>
            <a:r>
              <a:rPr lang="en-US" sz="2800" dirty="0" smtClean="0"/>
              <a:t> Capillary </a:t>
            </a:r>
            <a:r>
              <a:rPr lang="en-US" sz="2800" dirty="0"/>
              <a:t>fall.</a:t>
            </a:r>
            <a:endParaRPr lang="en-US" dirty="0"/>
          </a:p>
        </p:txBody>
      </p:sp>
      <p:sp>
        <p:nvSpPr>
          <p:cNvPr id="38945" name="Text Box 33"/>
          <p:cNvSpPr txBox="1">
            <a:spLocks noChangeArrowheads="1"/>
          </p:cNvSpPr>
          <p:nvPr/>
        </p:nvSpPr>
        <p:spPr bwMode="auto">
          <a:xfrm>
            <a:off x="6826842" y="4049454"/>
            <a:ext cx="10731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/>
              <a:t>Mercury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5996482" y="2920077"/>
            <a:ext cx="381008" cy="76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Rectangle 5"/>
          <p:cNvSpPr txBox="1">
            <a:spLocks noChangeArrowheads="1"/>
          </p:cNvSpPr>
          <p:nvPr/>
        </p:nvSpPr>
        <p:spPr bwMode="auto">
          <a:xfrm>
            <a:off x="405870" y="1076112"/>
            <a:ext cx="8305800" cy="9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Capillary action is the ability of a liquid to rise (or fall) in a glass tube or other container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1289196" y="2256427"/>
            <a:ext cx="2499061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4488" indent="-344488" algn="l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l"/>
            </a:pPr>
            <a:r>
              <a:rPr lang="en-US" sz="2800" dirty="0" smtClean="0"/>
              <a:t>Capillary rise.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834680" y="5782248"/>
            <a:ext cx="331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Adhesive forces &gt; cohesive forces</a:t>
            </a:r>
            <a:endParaRPr lang="en-US" dirty="0"/>
          </a:p>
        </p:txBody>
      </p:sp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3322" y="3004445"/>
            <a:ext cx="1628143" cy="255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9771" y="2936875"/>
            <a:ext cx="1552325" cy="261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4484652" y="5804018"/>
            <a:ext cx="331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Adhesive forces &lt; cohesive forces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7" grpId="0"/>
      <p:bldP spid="38945" grpId="0"/>
      <p:bldP spid="22" grpId="0" animBg="1"/>
      <p:bldP spid="2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enisc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380874"/>
            <a:ext cx="2935727" cy="3841376"/>
          </a:xfrm>
          <a:prstGeom prst="rect">
            <a:avLst/>
          </a:prstGeom>
        </p:spPr>
      </p:pic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65726" y="1552"/>
            <a:ext cx="7793037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 smtClean="0"/>
              <a:t>Capillary Action</a:t>
            </a:r>
            <a:endParaRPr lang="en-US" altLang="en-US" sz="4000" u="sng" dirty="0"/>
          </a:p>
        </p:txBody>
      </p:sp>
      <p:pic>
        <p:nvPicPr>
          <p:cNvPr id="6" name="Picture 5" descr="meniscu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2327942"/>
            <a:ext cx="5058576" cy="31043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0" y="1574634"/>
            <a:ext cx="2362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Water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Concave meniscus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1565942"/>
            <a:ext cx="2286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Mercury: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Convex meniscus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505200" y="1387101"/>
            <a:ext cx="2743200" cy="403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096000" y="1413542"/>
            <a:ext cx="2743200" cy="403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61319" y="5427693"/>
            <a:ext cx="331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adhesive forces &gt; cohesive forces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809607" y="5748031"/>
            <a:ext cx="331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adhesive forces &lt; cohesive forces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E633-E412-471E-B755-BECBDB00E988}" type="slidenum">
              <a:rPr lang="en-US" altLang="en-US" smtClean="0">
                <a:solidFill>
                  <a:srgbClr val="000000"/>
                </a:solidFill>
              </a:rPr>
              <a:pPr/>
              <a:t>53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4" name="Picture 2" descr="http://web.mit.edu/nnf/education/wettability/capillaryri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1017" y="1541106"/>
            <a:ext cx="4667552" cy="3500664"/>
          </a:xfrm>
          <a:prstGeom prst="rect">
            <a:avLst/>
          </a:prstGeom>
          <a:noFill/>
        </p:spPr>
      </p:pic>
      <p:pic>
        <p:nvPicPr>
          <p:cNvPr id="407556" name="Picture 4" descr="https://encrypted-tbn1.gstatic.com/images?q=tbn:ANd9GcS9UOOFyv132bfth5QDXVwtZWDCsE8BFJL2gMQZSNEdWyhgIPk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396" y="1268380"/>
            <a:ext cx="2419350" cy="1885950"/>
          </a:xfrm>
          <a:prstGeom prst="rect">
            <a:avLst/>
          </a:prstGeom>
          <a:noFill/>
        </p:spPr>
      </p:pic>
      <p:pic>
        <p:nvPicPr>
          <p:cNvPr id="407558" name="Picture 6" descr="http://www.physics.umd.edu/deptinfo/facilities/lecdem/services/QOTW/pics2/q359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173" y="3546537"/>
            <a:ext cx="2435549" cy="1826662"/>
          </a:xfrm>
          <a:prstGeom prst="rect">
            <a:avLst/>
          </a:prstGeom>
          <a:noFill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65726" y="1552"/>
            <a:ext cx="7793037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Capillary Action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5556" y="5663681"/>
            <a:ext cx="592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Smaller diameter, higher the climb.</a:t>
            </a:r>
          </a:p>
          <a:p>
            <a:pPr algn="ctr"/>
            <a:r>
              <a:rPr lang="en-US" sz="2000" dirty="0" smtClean="0"/>
              <a:t>Volume (gravity) vs. Surface area (adhesion) 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5292"/>
            <a:ext cx="8229600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 smtClean="0"/>
              <a:t>Viscosity</a:t>
            </a:r>
            <a:endParaRPr lang="en-US" altLang="en-US" sz="4000" u="sng" dirty="0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05870" y="995238"/>
            <a:ext cx="8305800" cy="3455464"/>
          </a:xfrm>
          <a:noFill/>
          <a:ln/>
        </p:spPr>
        <p:txBody>
          <a:bodyPr lIns="90488" tIns="44450" rIns="90488" bIns="44450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FF"/>
                </a:solidFill>
              </a:rPr>
              <a:t>Viscosity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is the </a:t>
            </a:r>
            <a:r>
              <a:rPr lang="en-US" altLang="en-US" sz="2400" dirty="0" smtClean="0"/>
              <a:t>resistance of a liquid</a:t>
            </a:r>
            <a:r>
              <a:rPr lang="en-US" altLang="en-US" sz="2400" dirty="0" smtClean="0">
                <a:solidFill>
                  <a:schemeClr val="tx2"/>
                </a:solidFill>
              </a:rPr>
              <a:t> </a:t>
            </a:r>
            <a:r>
              <a:rPr lang="en-US" altLang="en-US" sz="2400" dirty="0"/>
              <a:t>to flow.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dirty="0"/>
              <a:t>For example, </a:t>
            </a:r>
            <a:r>
              <a:rPr lang="en-US" altLang="en-US" sz="2400" dirty="0" smtClean="0"/>
              <a:t>water is less viscous than syrup </a:t>
            </a:r>
            <a:r>
              <a:rPr lang="en-US" altLang="en-US" sz="2400" dirty="0"/>
              <a:t>or honey</a:t>
            </a:r>
            <a:r>
              <a:rPr lang="en-US" altLang="en-US" sz="2400" dirty="0" smtClean="0"/>
              <a:t>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dirty="0" smtClean="0"/>
              <a:t>It is related to the ease with which molecules can move past each other.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dirty="0" smtClean="0"/>
              <a:t>Decreases with increasing temperature.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dirty="0" smtClean="0"/>
              <a:t>Viscosity depends on intermolecular forces and on the shape of molecules.</a:t>
            </a:r>
            <a:endParaRPr lang="en-US" altLang="en-US" sz="2400" dirty="0"/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dirty="0" smtClean="0"/>
              <a:t>Liquids with small spherical molecules are less viscous than liquids with long molecules that can become entangled and pour slowly.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11.3</a:t>
            </a:r>
          </a:p>
          <a:p>
            <a:r>
              <a:rPr lang="en-US" sz="2400" b="1" dirty="0" smtClean="0"/>
              <a:t>Page 470</a:t>
            </a:r>
            <a:endParaRPr lang="en-US" sz="2400" b="1" dirty="0"/>
          </a:p>
        </p:txBody>
      </p:sp>
      <p:pic>
        <p:nvPicPr>
          <p:cNvPr id="7" name="Picture 12" descr="11_T04"/>
          <p:cNvPicPr>
            <a:picLocks noChangeAspect="1" noChangeArrowheads="1"/>
          </p:cNvPicPr>
          <p:nvPr/>
        </p:nvPicPr>
        <p:blipFill>
          <a:blip r:embed="rId2" cstate="print"/>
          <a:srcRect t="20450" b="8804"/>
          <a:stretch>
            <a:fillRect/>
          </a:stretch>
        </p:blipFill>
        <p:spPr>
          <a:xfrm>
            <a:off x="1319759" y="4362153"/>
            <a:ext cx="6479082" cy="145081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4006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Viscosity</a:t>
            </a: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0325" y="2860877"/>
            <a:ext cx="4331564" cy="240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663475" y="1931809"/>
            <a:ext cx="38989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Strong intermolecular </a:t>
            </a:r>
            <a:r>
              <a:rPr lang="en-US" sz="2400" dirty="0" smtClean="0"/>
              <a:t>forces </a:t>
            </a:r>
          </a:p>
          <a:p>
            <a:r>
              <a:rPr lang="en-US" sz="2400" dirty="0" smtClean="0"/>
              <a:t>	= higher viscosity</a:t>
            </a:r>
            <a:endParaRPr lang="en-US" sz="2400" dirty="0"/>
          </a:p>
        </p:txBody>
      </p:sp>
      <p:pic>
        <p:nvPicPr>
          <p:cNvPr id="352258" name="Picture 2" descr="http://www.synlube.com/Viscosity/ColdFlow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170" y="1827333"/>
            <a:ext cx="3998093" cy="319608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-11575" y="998846"/>
            <a:ext cx="1300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3333FF"/>
                </a:solidFill>
              </a:rPr>
              <a:t>Low Viscosity</a:t>
            </a:r>
            <a:endParaRPr lang="en-US" sz="2400" dirty="0">
              <a:solidFill>
                <a:srgbClr val="3333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96558" y="1023923"/>
            <a:ext cx="1300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High Viscosity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EC1B-2BB6-46B0-ADD6-31EF86F6F77D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2" descr="http://upload.wikimedia.org/wikipedia/commons/thumb/9/99/University_of_Queensland_Pitch_drop_experiment-white_bg.jpg/640px-University_of_Queensland_Pitch_drop_experiment-white_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478" y="868136"/>
            <a:ext cx="2442271" cy="3674488"/>
          </a:xfrm>
          <a:prstGeom prst="rect">
            <a:avLst/>
          </a:prstGeom>
          <a:noFill/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57200" y="-5292"/>
            <a:ext cx="8229600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Viscosity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2034" y="995421"/>
            <a:ext cx="341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Pitch Drop “Experiment”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348363" y="4547010"/>
            <a:ext cx="40409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Started in 1927 </a:t>
            </a:r>
          </a:p>
          <a:p>
            <a:pPr algn="ctr"/>
            <a:r>
              <a:rPr lang="en-US" sz="2000" dirty="0" smtClean="0"/>
              <a:t>by Professor Thomas Parnell</a:t>
            </a:r>
          </a:p>
          <a:p>
            <a:pPr algn="ctr"/>
            <a:r>
              <a:rPr lang="en-US" sz="2000" dirty="0" smtClean="0"/>
              <a:t>University of Queensland in Australia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4756077" y="4471257"/>
            <a:ext cx="36056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Worlds longest experiment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9</a:t>
            </a:r>
            <a:r>
              <a:rPr lang="en-US" sz="2400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 drop fell April 17</a:t>
            </a:r>
            <a:r>
              <a:rPr lang="en-US" sz="2400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, 2014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758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625" y="1584598"/>
            <a:ext cx="3700525" cy="286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189822" y="6396068"/>
            <a:ext cx="2738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http://theninthwatch.com/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788288" y="5976362"/>
            <a:ext cx="5457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5"/>
              </a:rPr>
              <a:t>https://www.youtube.com/watch?v=vZ5Vm4vABH4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EC1B-2BB6-46B0-ADD6-31EF86F6F77D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224" y="1065959"/>
            <a:ext cx="59436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FDC34-1F88-44C6-BEE4-87666EC9A612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988367"/>
            <a:ext cx="1687132" cy="882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8798" y="6027003"/>
            <a:ext cx="149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 11</a:t>
            </a:r>
          </a:p>
          <a:p>
            <a:r>
              <a:rPr lang="en-US" sz="2400" b="1" dirty="0" smtClean="0"/>
              <a:t>Page 467</a:t>
            </a:r>
            <a:endParaRPr lang="en-US" sz="2400" b="1" dirty="0"/>
          </a:p>
        </p:txBody>
      </p:sp>
      <p:pic>
        <p:nvPicPr>
          <p:cNvPr id="136194" name="Picture 2" descr="http://dynamic.pixton.com/comic/a/8/i/7/a8i747vf97o7q2pz_v1_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2785" y="2927350"/>
            <a:ext cx="2809875" cy="28575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133705" y="2207624"/>
            <a:ext cx="3605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Intermolecular forces according to Google Images:</a:t>
            </a:r>
            <a:endParaRPr lang="en-US" sz="2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609600" y="1561425"/>
            <a:ext cx="3606800" cy="1204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C6BE-291D-4CDD-99B1-1A4A452F7740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84" name="Rectangle 44"/>
          <p:cNvSpPr>
            <a:spLocks noGrp="1" noChangeArrowheads="1"/>
          </p:cNvSpPr>
          <p:nvPr>
            <p:ph type="title"/>
          </p:nvPr>
        </p:nvSpPr>
        <p:spPr>
          <a:xfrm>
            <a:off x="683617" y="6529"/>
            <a:ext cx="7772400" cy="914400"/>
          </a:xfrm>
        </p:spPr>
        <p:txBody>
          <a:bodyPr/>
          <a:lstStyle/>
          <a:p>
            <a:r>
              <a:rPr lang="en-US" altLang="en-US" u="sng" dirty="0" smtClean="0"/>
              <a:t>States of Matter</a:t>
            </a:r>
            <a:endParaRPr lang="en-US" altLang="en-US" u="sng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6348" y="4369521"/>
            <a:ext cx="8763000" cy="2318660"/>
          </a:xfrm>
          <a:noFill/>
          <a:ln/>
        </p:spPr>
        <p:txBody>
          <a:bodyPr lIns="90488" tIns="44450" rIns="90488" bIns="44450">
            <a:normAutofit lnSpcReduction="10000"/>
          </a:bodyPr>
          <a:lstStyle/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US" altLang="en-US" sz="2800" dirty="0" smtClean="0"/>
              <a:t>A </a:t>
            </a:r>
            <a:r>
              <a:rPr lang="en-US" altLang="en-US" sz="2800" b="1" i="1" dirty="0" smtClean="0">
                <a:solidFill>
                  <a:srgbClr val="0000FF"/>
                </a:solidFill>
              </a:rPr>
              <a:t>phase</a:t>
            </a:r>
            <a:r>
              <a:rPr lang="en-US" altLang="en-US" sz="2800" b="1" i="1" dirty="0" smtClean="0">
                <a:solidFill>
                  <a:schemeClr val="accent1"/>
                </a:solidFill>
              </a:rPr>
              <a:t> </a:t>
            </a:r>
            <a:r>
              <a:rPr lang="en-US" altLang="en-US" sz="2800" dirty="0" smtClean="0"/>
              <a:t>is a homogeneous part of the system in contact with other parts of the system but separated from them by a “well-defined” boundary.</a:t>
            </a:r>
          </a:p>
          <a:p>
            <a:pPr lvl="0">
              <a:spcBef>
                <a:spcPts val="1800"/>
              </a:spcBef>
              <a:buClr>
                <a:srgbClr val="FF0000"/>
              </a:buClr>
            </a:pPr>
            <a:r>
              <a:rPr lang="en-US" altLang="en-US" sz="2800" dirty="0" smtClean="0"/>
              <a:t>A </a:t>
            </a:r>
            <a:r>
              <a:rPr lang="en-US" altLang="en-US" sz="2800" b="1" i="1" dirty="0" smtClean="0">
                <a:solidFill>
                  <a:srgbClr val="0000FF"/>
                </a:solidFill>
              </a:rPr>
              <a:t>phase</a:t>
            </a:r>
            <a:r>
              <a:rPr lang="en-US" altLang="en-US" sz="2800" b="1" i="1" dirty="0" smtClean="0">
                <a:solidFill>
                  <a:schemeClr val="accent1"/>
                </a:solidFill>
              </a:rPr>
              <a:t> </a:t>
            </a:r>
            <a:r>
              <a:rPr lang="en-US" altLang="en-US" sz="2800" kern="0" dirty="0" smtClean="0"/>
              <a:t>is a part of a system with a distinct set of physical properties. Crossing</a:t>
            </a:r>
            <a:endParaRPr lang="en-US" altLang="en-US" sz="28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245329" y="2197822"/>
            <a:ext cx="1377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Solid </a:t>
            </a:r>
            <a:r>
              <a:rPr lang="en-US" sz="2400" dirty="0" smtClean="0"/>
              <a:t>- </a:t>
            </a:r>
            <a:r>
              <a:rPr lang="en-US" sz="2400" dirty="0"/>
              <a:t>ice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134204" y="2845522"/>
            <a:ext cx="18950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Liquid </a:t>
            </a:r>
            <a:r>
              <a:rPr lang="en-US" sz="2400" dirty="0" smtClean="0"/>
              <a:t>- </a:t>
            </a:r>
            <a:r>
              <a:rPr lang="en-US" sz="2400" dirty="0"/>
              <a:t>water</a:t>
            </a:r>
          </a:p>
        </p:txBody>
      </p:sp>
      <p:pic>
        <p:nvPicPr>
          <p:cNvPr id="9" name="Picture 13" descr="CHA56027"/>
          <p:cNvPicPr>
            <a:picLocks noChangeAspect="1" noChangeArrowheads="1"/>
          </p:cNvPicPr>
          <p:nvPr/>
        </p:nvPicPr>
        <p:blipFill>
          <a:blip r:embed="rId3" cstate="print"/>
          <a:srcRect l="21159" t="17693" r="2351" b="3932"/>
          <a:stretch>
            <a:fillRect/>
          </a:stretch>
        </p:blipFill>
        <p:spPr bwMode="auto">
          <a:xfrm>
            <a:off x="1915886" y="998082"/>
            <a:ext cx="2656114" cy="325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C6BE-291D-4CDD-99B1-1A4A452F7740}" type="slidenum">
              <a:rPr lang="en-US"/>
              <a:pPr/>
              <a:t>7</a:t>
            </a:fld>
            <a:endParaRPr lang="en-US"/>
          </a:p>
        </p:txBody>
      </p:sp>
      <p:sp>
        <p:nvSpPr>
          <p:cNvPr id="55" name="Rectangle 5"/>
          <p:cNvSpPr txBox="1">
            <a:spLocks noChangeArrowheads="1"/>
          </p:cNvSpPr>
          <p:nvPr/>
        </p:nvSpPr>
        <p:spPr bwMode="auto">
          <a:xfrm>
            <a:off x="419100" y="890448"/>
            <a:ext cx="8305800" cy="109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altLang="en-US" sz="28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We call the transitions between different states</a:t>
            </a:r>
            <a:r>
              <a:rPr kumimoji="0" lang="en-US" altLang="en-US" sz="2800" b="0" i="0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of matter </a:t>
            </a:r>
            <a:r>
              <a:rPr kumimoji="0" lang="en-US" altLang="en-US" sz="2800" b="1" i="1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+mn-lt"/>
                <a:ea typeface="+mn-ea"/>
                <a:cs typeface="+mn-cs"/>
              </a:rPr>
              <a:t>phase changes</a:t>
            </a:r>
            <a:endParaRPr kumimoji="0" lang="en-US" altLang="en-US" sz="2800" b="1" i="0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title"/>
          </p:nvPr>
        </p:nvSpPr>
        <p:spPr>
          <a:xfrm>
            <a:off x="683617" y="6529"/>
            <a:ext cx="7772400" cy="914400"/>
          </a:xfrm>
        </p:spPr>
        <p:txBody>
          <a:bodyPr/>
          <a:lstStyle/>
          <a:p>
            <a:r>
              <a:rPr lang="en-US" altLang="en-US" u="sng" dirty="0" smtClean="0"/>
              <a:t>States of Matter</a:t>
            </a:r>
            <a:endParaRPr lang="en-US" altLang="en-US" u="sng" dirty="0"/>
          </a:p>
        </p:txBody>
      </p:sp>
      <p:pic>
        <p:nvPicPr>
          <p:cNvPr id="126978" name="Picture 2" descr="http://media1.shmoop.com/images/chemistry/chembook_matterprop_graphik_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2481" y="1814970"/>
            <a:ext cx="4819038" cy="35098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97272" y="5355766"/>
            <a:ext cx="6936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What dictates the current state of the system?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or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Why is there a change between states?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C6BE-291D-4CDD-99B1-1A4A452F7740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84" name="Rectangle 4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>
            <a:normAutofit/>
          </a:bodyPr>
          <a:lstStyle/>
          <a:p>
            <a:r>
              <a:rPr lang="en-US" altLang="en-US" sz="4000" u="sng" dirty="0" smtClean="0"/>
              <a:t>Phase Changes</a:t>
            </a:r>
            <a:endParaRPr lang="en-US" altLang="en-US" sz="4000" u="sng" dirty="0"/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1447805" y="2012261"/>
            <a:ext cx="6388100" cy="1912937"/>
            <a:chOff x="676" y="2295"/>
            <a:chExt cx="4024" cy="1205"/>
          </a:xfrm>
        </p:grpSpPr>
        <p:sp>
          <p:nvSpPr>
            <p:cNvPr id="10246" name="Rectangle 6"/>
            <p:cNvSpPr>
              <a:spLocks noChangeArrowheads="1"/>
            </p:cNvSpPr>
            <p:nvPr/>
          </p:nvSpPr>
          <p:spPr bwMode="auto">
            <a:xfrm>
              <a:off x="676" y="2308"/>
              <a:ext cx="760" cy="119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7" name="Rectangle 7"/>
            <p:cNvSpPr>
              <a:spLocks noChangeArrowheads="1"/>
            </p:cNvSpPr>
            <p:nvPr/>
          </p:nvSpPr>
          <p:spPr bwMode="auto">
            <a:xfrm>
              <a:off x="2404" y="2356"/>
              <a:ext cx="712" cy="10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8" name="Rectangle 8"/>
            <p:cNvSpPr>
              <a:spLocks noChangeArrowheads="1"/>
            </p:cNvSpPr>
            <p:nvPr/>
          </p:nvSpPr>
          <p:spPr bwMode="auto">
            <a:xfrm>
              <a:off x="3988" y="2356"/>
              <a:ext cx="712" cy="1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9" name="Line 9"/>
            <p:cNvSpPr>
              <a:spLocks noChangeShapeType="1"/>
            </p:cNvSpPr>
            <p:nvPr/>
          </p:nvSpPr>
          <p:spPr bwMode="auto">
            <a:xfrm>
              <a:off x="1636" y="2832"/>
              <a:ext cx="5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0" name="Line 10"/>
            <p:cNvSpPr>
              <a:spLocks noChangeShapeType="1"/>
            </p:cNvSpPr>
            <p:nvPr/>
          </p:nvSpPr>
          <p:spPr bwMode="auto">
            <a:xfrm>
              <a:off x="1636" y="3024"/>
              <a:ext cx="5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1" name="Line 11"/>
            <p:cNvSpPr>
              <a:spLocks noChangeShapeType="1"/>
            </p:cNvSpPr>
            <p:nvPr/>
          </p:nvSpPr>
          <p:spPr bwMode="auto">
            <a:xfrm>
              <a:off x="3316" y="2832"/>
              <a:ext cx="5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2" name="Line 12"/>
            <p:cNvSpPr>
              <a:spLocks noChangeShapeType="1"/>
            </p:cNvSpPr>
            <p:nvPr/>
          </p:nvSpPr>
          <p:spPr bwMode="auto">
            <a:xfrm flipH="1">
              <a:off x="3308" y="3024"/>
              <a:ext cx="5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3" name="Oval 13"/>
            <p:cNvSpPr>
              <a:spLocks noChangeArrowheads="1"/>
            </p:cNvSpPr>
            <p:nvPr/>
          </p:nvSpPr>
          <p:spPr bwMode="auto">
            <a:xfrm>
              <a:off x="772" y="2596"/>
              <a:ext cx="136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4" name="Oval 14"/>
            <p:cNvSpPr>
              <a:spLocks noChangeArrowheads="1"/>
            </p:cNvSpPr>
            <p:nvPr/>
          </p:nvSpPr>
          <p:spPr bwMode="auto">
            <a:xfrm>
              <a:off x="964" y="2836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5" name="Oval 15"/>
            <p:cNvSpPr>
              <a:spLocks noChangeArrowheads="1"/>
            </p:cNvSpPr>
            <p:nvPr/>
          </p:nvSpPr>
          <p:spPr bwMode="auto">
            <a:xfrm>
              <a:off x="964" y="3076"/>
              <a:ext cx="136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6" name="Oval 16"/>
            <p:cNvSpPr>
              <a:spLocks noChangeArrowheads="1"/>
            </p:cNvSpPr>
            <p:nvPr/>
          </p:nvSpPr>
          <p:spPr bwMode="auto">
            <a:xfrm>
              <a:off x="1204" y="2596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7" name="Oval 17"/>
            <p:cNvSpPr>
              <a:spLocks noChangeArrowheads="1"/>
            </p:cNvSpPr>
            <p:nvPr/>
          </p:nvSpPr>
          <p:spPr bwMode="auto">
            <a:xfrm>
              <a:off x="1204" y="3172"/>
              <a:ext cx="136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8" name="Oval 18"/>
            <p:cNvSpPr>
              <a:spLocks noChangeArrowheads="1"/>
            </p:cNvSpPr>
            <p:nvPr/>
          </p:nvSpPr>
          <p:spPr bwMode="auto">
            <a:xfrm>
              <a:off x="724" y="2932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9" name="Rectangle 19"/>
            <p:cNvSpPr>
              <a:spLocks noChangeArrowheads="1"/>
            </p:cNvSpPr>
            <p:nvPr/>
          </p:nvSpPr>
          <p:spPr bwMode="auto">
            <a:xfrm>
              <a:off x="904" y="2295"/>
              <a:ext cx="374" cy="289"/>
            </a:xfrm>
            <a:prstGeom prst="rect">
              <a:avLst/>
            </a:prstGeom>
            <a:solidFill>
              <a:schemeClr val="fol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>
                <a:buClr>
                  <a:srgbClr val="3333CC"/>
                </a:buClr>
              </a:pPr>
              <a:r>
                <a:rPr lang="en-US" altLang="en-US" sz="2400" dirty="0">
                  <a:solidFill>
                    <a:srgbClr val="FFFFFF"/>
                  </a:solidFill>
                </a:rPr>
                <a:t>gas</a:t>
              </a:r>
            </a:p>
          </p:txBody>
        </p:sp>
        <p:sp>
          <p:nvSpPr>
            <p:cNvPr id="10260" name="Rectangle 20"/>
            <p:cNvSpPr>
              <a:spLocks noChangeArrowheads="1"/>
            </p:cNvSpPr>
            <p:nvPr/>
          </p:nvSpPr>
          <p:spPr bwMode="auto">
            <a:xfrm>
              <a:off x="2448" y="2400"/>
              <a:ext cx="566" cy="289"/>
            </a:xfrm>
            <a:prstGeom prst="rect">
              <a:avLst/>
            </a:prstGeom>
            <a:solidFill>
              <a:schemeClr val="fol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>
                <a:buClr>
                  <a:srgbClr val="3333CC"/>
                </a:buClr>
              </a:pPr>
              <a:r>
                <a:rPr lang="en-US" altLang="en-US" sz="2400" dirty="0">
                  <a:solidFill>
                    <a:srgbClr val="FFFFFF"/>
                  </a:solidFill>
                </a:rPr>
                <a:t>liquid</a:t>
              </a:r>
            </a:p>
          </p:txBody>
        </p:sp>
        <p:sp>
          <p:nvSpPr>
            <p:cNvPr id="10261" name="Oval 21"/>
            <p:cNvSpPr>
              <a:spLocks noChangeArrowheads="1"/>
            </p:cNvSpPr>
            <p:nvPr/>
          </p:nvSpPr>
          <p:spPr bwMode="auto">
            <a:xfrm>
              <a:off x="772" y="3220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2" name="Oval 22"/>
            <p:cNvSpPr>
              <a:spLocks noChangeArrowheads="1"/>
            </p:cNvSpPr>
            <p:nvPr/>
          </p:nvSpPr>
          <p:spPr bwMode="auto">
            <a:xfrm>
              <a:off x="1252" y="2884"/>
              <a:ext cx="136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3" name="Oval 23"/>
            <p:cNvSpPr>
              <a:spLocks noChangeArrowheads="1"/>
            </p:cNvSpPr>
            <p:nvPr/>
          </p:nvSpPr>
          <p:spPr bwMode="auto">
            <a:xfrm>
              <a:off x="2452" y="3316"/>
              <a:ext cx="136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4" name="Oval 24"/>
            <p:cNvSpPr>
              <a:spLocks noChangeArrowheads="1"/>
            </p:cNvSpPr>
            <p:nvPr/>
          </p:nvSpPr>
          <p:spPr bwMode="auto">
            <a:xfrm>
              <a:off x="2740" y="3316"/>
              <a:ext cx="136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5" name="Oval 25"/>
            <p:cNvSpPr>
              <a:spLocks noChangeArrowheads="1"/>
            </p:cNvSpPr>
            <p:nvPr/>
          </p:nvSpPr>
          <p:spPr bwMode="auto">
            <a:xfrm>
              <a:off x="2884" y="3316"/>
              <a:ext cx="184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6" name="Oval 26"/>
            <p:cNvSpPr>
              <a:spLocks noChangeArrowheads="1"/>
            </p:cNvSpPr>
            <p:nvPr/>
          </p:nvSpPr>
          <p:spPr bwMode="auto">
            <a:xfrm>
              <a:off x="2500" y="3124"/>
              <a:ext cx="136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7" name="Oval 27"/>
            <p:cNvSpPr>
              <a:spLocks noChangeArrowheads="1"/>
            </p:cNvSpPr>
            <p:nvPr/>
          </p:nvSpPr>
          <p:spPr bwMode="auto">
            <a:xfrm>
              <a:off x="2596" y="3220"/>
              <a:ext cx="184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8" name="Oval 28"/>
            <p:cNvSpPr>
              <a:spLocks noChangeArrowheads="1"/>
            </p:cNvSpPr>
            <p:nvPr/>
          </p:nvSpPr>
          <p:spPr bwMode="auto">
            <a:xfrm>
              <a:off x="2788" y="3124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9" name="Oval 29"/>
            <p:cNvSpPr>
              <a:spLocks noChangeArrowheads="1"/>
            </p:cNvSpPr>
            <p:nvPr/>
          </p:nvSpPr>
          <p:spPr bwMode="auto">
            <a:xfrm>
              <a:off x="2884" y="2980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0" name="Oval 30"/>
            <p:cNvSpPr>
              <a:spLocks noChangeArrowheads="1"/>
            </p:cNvSpPr>
            <p:nvPr/>
          </p:nvSpPr>
          <p:spPr bwMode="auto">
            <a:xfrm>
              <a:off x="2644" y="3028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1" name="Oval 31"/>
            <p:cNvSpPr>
              <a:spLocks noChangeArrowheads="1"/>
            </p:cNvSpPr>
            <p:nvPr/>
          </p:nvSpPr>
          <p:spPr bwMode="auto">
            <a:xfrm>
              <a:off x="3988" y="3316"/>
              <a:ext cx="136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2" name="Oval 32"/>
            <p:cNvSpPr>
              <a:spLocks noChangeArrowheads="1"/>
            </p:cNvSpPr>
            <p:nvPr/>
          </p:nvSpPr>
          <p:spPr bwMode="auto">
            <a:xfrm>
              <a:off x="4132" y="3316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3" name="Oval 33"/>
            <p:cNvSpPr>
              <a:spLocks noChangeArrowheads="1"/>
            </p:cNvSpPr>
            <p:nvPr/>
          </p:nvSpPr>
          <p:spPr bwMode="auto">
            <a:xfrm>
              <a:off x="4324" y="3316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4" name="Oval 34"/>
            <p:cNvSpPr>
              <a:spLocks noChangeArrowheads="1"/>
            </p:cNvSpPr>
            <p:nvPr/>
          </p:nvSpPr>
          <p:spPr bwMode="auto">
            <a:xfrm>
              <a:off x="4516" y="3316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5" name="Oval 35"/>
            <p:cNvSpPr>
              <a:spLocks noChangeArrowheads="1"/>
            </p:cNvSpPr>
            <p:nvPr/>
          </p:nvSpPr>
          <p:spPr bwMode="auto">
            <a:xfrm>
              <a:off x="3988" y="3172"/>
              <a:ext cx="136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6" name="Oval 36"/>
            <p:cNvSpPr>
              <a:spLocks noChangeArrowheads="1"/>
            </p:cNvSpPr>
            <p:nvPr/>
          </p:nvSpPr>
          <p:spPr bwMode="auto">
            <a:xfrm>
              <a:off x="4180" y="3172"/>
              <a:ext cx="136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7" name="Oval 37"/>
            <p:cNvSpPr>
              <a:spLocks noChangeArrowheads="1"/>
            </p:cNvSpPr>
            <p:nvPr/>
          </p:nvSpPr>
          <p:spPr bwMode="auto">
            <a:xfrm>
              <a:off x="4516" y="3172"/>
              <a:ext cx="136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8" name="Oval 38"/>
            <p:cNvSpPr>
              <a:spLocks noChangeArrowheads="1"/>
            </p:cNvSpPr>
            <p:nvPr/>
          </p:nvSpPr>
          <p:spPr bwMode="auto">
            <a:xfrm>
              <a:off x="4372" y="3172"/>
              <a:ext cx="136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9" name="Rectangle 39"/>
            <p:cNvSpPr>
              <a:spLocks noChangeArrowheads="1"/>
            </p:cNvSpPr>
            <p:nvPr/>
          </p:nvSpPr>
          <p:spPr bwMode="auto">
            <a:xfrm>
              <a:off x="4080" y="2400"/>
              <a:ext cx="492" cy="289"/>
            </a:xfrm>
            <a:prstGeom prst="rect">
              <a:avLst/>
            </a:prstGeom>
            <a:solidFill>
              <a:schemeClr val="fol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>
                <a:buClr>
                  <a:srgbClr val="3333CC"/>
                </a:buClr>
              </a:pPr>
              <a:r>
                <a:rPr lang="en-US" altLang="en-US" sz="2400" dirty="0">
                  <a:solidFill>
                    <a:srgbClr val="FFFFFF"/>
                  </a:solidFill>
                </a:rPr>
                <a:t>solid</a:t>
              </a:r>
            </a:p>
          </p:txBody>
        </p:sp>
        <p:sp>
          <p:nvSpPr>
            <p:cNvPr id="10280" name="Rectangle 40"/>
            <p:cNvSpPr>
              <a:spLocks noChangeArrowheads="1"/>
            </p:cNvSpPr>
            <p:nvPr/>
          </p:nvSpPr>
          <p:spPr bwMode="auto">
            <a:xfrm>
              <a:off x="1632" y="2496"/>
              <a:ext cx="444" cy="28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>
                <a:buClr>
                  <a:srgbClr val="3333CC"/>
                </a:buClr>
              </a:pPr>
              <a:r>
                <a:rPr lang="en-US" altLang="en-US" sz="2400">
                  <a:solidFill>
                    <a:srgbClr val="000000"/>
                  </a:solidFill>
                </a:rPr>
                <a:t>cool</a:t>
              </a:r>
            </a:p>
          </p:txBody>
        </p:sp>
        <p:sp>
          <p:nvSpPr>
            <p:cNvPr id="10281" name="Rectangle 41"/>
            <p:cNvSpPr>
              <a:spLocks noChangeArrowheads="1"/>
            </p:cNvSpPr>
            <p:nvPr/>
          </p:nvSpPr>
          <p:spPr bwMode="auto">
            <a:xfrm>
              <a:off x="3340" y="2966"/>
              <a:ext cx="13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2" name="Rectangle 42"/>
            <p:cNvSpPr>
              <a:spLocks noChangeArrowheads="1"/>
            </p:cNvSpPr>
            <p:nvPr/>
          </p:nvSpPr>
          <p:spPr bwMode="auto">
            <a:xfrm>
              <a:off x="3360" y="2496"/>
              <a:ext cx="444" cy="28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>
                <a:buClr>
                  <a:srgbClr val="3333CC"/>
                </a:buClr>
              </a:pPr>
              <a:r>
                <a:rPr lang="en-US" altLang="en-US" sz="2400">
                  <a:solidFill>
                    <a:srgbClr val="000000"/>
                  </a:solidFill>
                </a:rPr>
                <a:t>cool</a:t>
              </a:r>
            </a:p>
          </p:txBody>
        </p:sp>
        <p:sp>
          <p:nvSpPr>
            <p:cNvPr id="10283" name="Rectangle 43"/>
            <p:cNvSpPr>
              <a:spLocks noChangeArrowheads="1"/>
            </p:cNvSpPr>
            <p:nvPr/>
          </p:nvSpPr>
          <p:spPr bwMode="auto">
            <a:xfrm>
              <a:off x="3360" y="3120"/>
              <a:ext cx="470" cy="289"/>
            </a:xfrm>
            <a:prstGeom prst="rect">
              <a:avLst/>
            </a:prstGeom>
            <a:solidFill>
              <a:srgbClr val="FF0033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>
                <a:buClr>
                  <a:srgbClr val="3333CC"/>
                </a:buClr>
              </a:pPr>
              <a:r>
                <a:rPr lang="en-US" altLang="en-US" sz="2400">
                  <a:solidFill>
                    <a:srgbClr val="000000"/>
                  </a:solidFill>
                </a:rPr>
                <a:t>heat</a:t>
              </a:r>
            </a:p>
          </p:txBody>
        </p:sp>
        <p:sp>
          <p:nvSpPr>
            <p:cNvPr id="10286" name="Rectangle 46"/>
            <p:cNvSpPr>
              <a:spLocks noChangeArrowheads="1"/>
            </p:cNvSpPr>
            <p:nvPr/>
          </p:nvSpPr>
          <p:spPr bwMode="auto">
            <a:xfrm>
              <a:off x="1680" y="3120"/>
              <a:ext cx="470" cy="289"/>
            </a:xfrm>
            <a:prstGeom prst="rect">
              <a:avLst/>
            </a:prstGeom>
            <a:solidFill>
              <a:srgbClr val="FF0033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>
                <a:buClr>
                  <a:srgbClr val="3333CC"/>
                </a:buClr>
              </a:pPr>
              <a:r>
                <a:rPr lang="en-US" altLang="en-US" sz="2400">
                  <a:solidFill>
                    <a:srgbClr val="000000"/>
                  </a:solidFill>
                </a:rPr>
                <a:t>heat</a:t>
              </a:r>
            </a:p>
          </p:txBody>
        </p:sp>
      </p:grpSp>
      <p:sp>
        <p:nvSpPr>
          <p:cNvPr id="64" name="Rectangle 45"/>
          <p:cNvSpPr txBox="1">
            <a:spLocks noChangeArrowheads="1"/>
          </p:cNvSpPr>
          <p:nvPr/>
        </p:nvSpPr>
        <p:spPr bwMode="auto">
          <a:xfrm>
            <a:off x="5334005" y="4008702"/>
            <a:ext cx="1752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0"/>
              </a:spcBef>
              <a:buClr>
                <a:srgbClr val="3333CC"/>
              </a:buClr>
              <a:defRPr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melting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1295405" y="1859861"/>
            <a:ext cx="1447800" cy="2209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Clr>
                <a:srgbClr val="3333CC"/>
              </a:buClr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3962405" y="1859861"/>
            <a:ext cx="1600200" cy="21336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Clr>
                <a:srgbClr val="3333CC"/>
              </a:buClr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2971805" y="3079061"/>
            <a:ext cx="9144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Clr>
                <a:srgbClr val="3333CC"/>
              </a:buClr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2895605" y="2164661"/>
            <a:ext cx="9906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Clr>
                <a:srgbClr val="3333CC"/>
              </a:buClr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5562605" y="3079061"/>
            <a:ext cx="9144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Clr>
                <a:srgbClr val="3333CC"/>
              </a:buClr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5562605" y="2240861"/>
            <a:ext cx="9144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Clr>
                <a:srgbClr val="3333CC"/>
              </a:buClr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9" name="Rectangle 45"/>
          <p:cNvSpPr txBox="1">
            <a:spLocks noChangeArrowheads="1"/>
          </p:cNvSpPr>
          <p:nvPr/>
        </p:nvSpPr>
        <p:spPr bwMode="auto">
          <a:xfrm>
            <a:off x="2438405" y="3993461"/>
            <a:ext cx="1905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0"/>
              </a:spcBef>
              <a:buClr>
                <a:srgbClr val="3333CC"/>
              </a:buClr>
              <a:defRPr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evaporation</a:t>
            </a:r>
          </a:p>
        </p:txBody>
      </p:sp>
      <p:sp>
        <p:nvSpPr>
          <p:cNvPr id="70" name="Rectangle 45"/>
          <p:cNvSpPr txBox="1">
            <a:spLocks noChangeArrowheads="1"/>
          </p:cNvSpPr>
          <p:nvPr/>
        </p:nvSpPr>
        <p:spPr bwMode="auto">
          <a:xfrm>
            <a:off x="2362205" y="148045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0"/>
              </a:spcBef>
              <a:buClr>
                <a:srgbClr val="3333CC"/>
              </a:buClr>
              <a:defRPr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condensation</a:t>
            </a:r>
          </a:p>
        </p:txBody>
      </p:sp>
      <p:sp>
        <p:nvSpPr>
          <p:cNvPr id="72" name="Rectangle 45"/>
          <p:cNvSpPr txBox="1">
            <a:spLocks noChangeArrowheads="1"/>
          </p:cNvSpPr>
          <p:nvPr/>
        </p:nvSpPr>
        <p:spPr bwMode="auto">
          <a:xfrm>
            <a:off x="5327476" y="148045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0"/>
              </a:spcBef>
              <a:buClr>
                <a:srgbClr val="3333CC"/>
              </a:buClr>
              <a:defRPr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freezing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0800000">
            <a:off x="1295405" y="4833250"/>
            <a:ext cx="6781800" cy="158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ectangle 45"/>
          <p:cNvSpPr txBox="1">
            <a:spLocks noChangeArrowheads="1"/>
          </p:cNvSpPr>
          <p:nvPr/>
        </p:nvSpPr>
        <p:spPr bwMode="auto">
          <a:xfrm>
            <a:off x="2133605" y="4834839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3333CC"/>
              </a:buClr>
              <a:defRPr/>
            </a:pPr>
            <a:r>
              <a:rPr lang="en-US" altLang="en-US" sz="2400" kern="0" dirty="0" smtClean="0">
                <a:solidFill>
                  <a:srgbClr val="000000"/>
                </a:solidFill>
              </a:rPr>
              <a:t>increasing temperature</a:t>
            </a:r>
            <a:endParaRPr lang="en-US" altLang="en-US" sz="2400" kern="0" dirty="0">
              <a:solidFill>
                <a:srgbClr val="000000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 bwMode="auto">
          <a:xfrm rot="10800000">
            <a:off x="1295406" y="5519050"/>
            <a:ext cx="6781800" cy="1588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6" name="Rectangle 45"/>
          <p:cNvSpPr txBox="1">
            <a:spLocks noChangeArrowheads="1"/>
          </p:cNvSpPr>
          <p:nvPr/>
        </p:nvSpPr>
        <p:spPr bwMode="auto">
          <a:xfrm>
            <a:off x="2133605" y="551905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3333CC"/>
              </a:buClr>
              <a:defRPr/>
            </a:pPr>
            <a:r>
              <a:rPr lang="en-US" altLang="en-US" sz="2400" kern="0" dirty="0" smtClean="0">
                <a:solidFill>
                  <a:srgbClr val="0000FF"/>
                </a:solidFill>
              </a:rPr>
              <a:t>heat is absorbed</a:t>
            </a:r>
            <a:endParaRPr lang="en-US" altLang="en-US" sz="2400" kern="0" dirty="0">
              <a:solidFill>
                <a:srgbClr val="0000FF"/>
              </a:solidFill>
            </a:endParaRPr>
          </a:p>
        </p:txBody>
      </p:sp>
      <p:cxnSp>
        <p:nvCxnSpPr>
          <p:cNvPr id="77" name="Straight Arrow Connector 76"/>
          <p:cNvCxnSpPr/>
          <p:nvPr/>
        </p:nvCxnSpPr>
        <p:spPr bwMode="auto">
          <a:xfrm>
            <a:off x="1295406" y="1326462"/>
            <a:ext cx="6781800" cy="1588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8" name="Rectangle 45"/>
          <p:cNvSpPr txBox="1">
            <a:spLocks noChangeArrowheads="1"/>
          </p:cNvSpPr>
          <p:nvPr/>
        </p:nvSpPr>
        <p:spPr bwMode="auto">
          <a:xfrm>
            <a:off x="2133605" y="870851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3333CC"/>
              </a:buClr>
              <a:defRPr/>
            </a:pPr>
            <a:r>
              <a:rPr lang="en-US" altLang="en-US" sz="2400" kern="0" dirty="0" smtClean="0">
                <a:solidFill>
                  <a:srgbClr val="0000FF"/>
                </a:solidFill>
              </a:rPr>
              <a:t>heat is released</a:t>
            </a:r>
            <a:endParaRPr lang="en-US" altLang="en-US" sz="2400" kern="0" dirty="0">
              <a:solidFill>
                <a:srgbClr val="0000FF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5399" y="6178729"/>
            <a:ext cx="7726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Energy needed to break intermolecular interactions.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55" grpId="0" animBg="1"/>
      <p:bldP spid="59" grpId="0" animBg="1"/>
      <p:bldP spid="65" grpId="0" animBg="1"/>
      <p:bldP spid="66" grpId="0" animBg="1"/>
      <p:bldP spid="67" grpId="0" animBg="1"/>
      <p:bldP spid="68" grpId="0" animBg="1"/>
      <p:bldP spid="69" grpId="0"/>
      <p:bldP spid="70" grpId="0"/>
      <p:bldP spid="72" grpId="0"/>
      <p:bldP spid="74" grpId="0"/>
      <p:bldP spid="76" grpId="0"/>
      <p:bldP spid="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02" y="133529"/>
            <a:ext cx="47434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416628" y="2566479"/>
            <a:ext cx="4310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33FF"/>
                </a:solidFill>
              </a:rPr>
              <a:t>Ideal Gas Equation</a:t>
            </a:r>
            <a:endParaRPr lang="en-US" sz="3200" b="1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3567" y="3228330"/>
            <a:ext cx="4310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PV = </a:t>
            </a:r>
            <a:r>
              <a:rPr lang="en-US" sz="3200" b="1" i="1" dirty="0" err="1" smtClean="0"/>
              <a:t>n</a:t>
            </a:r>
            <a:r>
              <a:rPr lang="en-US" sz="3200" b="1" dirty="0" err="1" smtClean="0"/>
              <a:t>RT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792690" y="2560302"/>
            <a:ext cx="25080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 = pressure</a:t>
            </a:r>
          </a:p>
          <a:p>
            <a:r>
              <a:rPr lang="en-US" sz="2000" dirty="0" smtClean="0"/>
              <a:t>V = volume</a:t>
            </a:r>
          </a:p>
          <a:p>
            <a:r>
              <a:rPr lang="en-US" sz="2000" dirty="0" smtClean="0"/>
              <a:t>n = number of moles</a:t>
            </a:r>
          </a:p>
          <a:p>
            <a:r>
              <a:rPr lang="en-US" sz="2000" dirty="0" smtClean="0"/>
              <a:t>R = gas constant</a:t>
            </a:r>
          </a:p>
          <a:p>
            <a:r>
              <a:rPr lang="en-US" sz="2000" dirty="0" smtClean="0"/>
              <a:t>T = temperature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3063" y="4062538"/>
            <a:ext cx="8621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Assumptions:</a:t>
            </a:r>
          </a:p>
          <a:p>
            <a:pPr marL="339725">
              <a:buFont typeface="Arial" pitchFamily="34" charset="0"/>
              <a:buChar char="•"/>
            </a:pPr>
            <a:r>
              <a:rPr lang="en-US" sz="2400" dirty="0" smtClean="0"/>
              <a:t>  Gas atoms/molecules are perfect spheres (spherical cow!)</a:t>
            </a:r>
          </a:p>
          <a:p>
            <a:pPr marL="339725">
              <a:buFont typeface="Arial" pitchFamily="34" charset="0"/>
              <a:buChar char="•"/>
            </a:pPr>
            <a:r>
              <a:rPr lang="en-US" sz="2400" dirty="0" smtClean="0"/>
              <a:t>  Size of atoms/molecules are negligibly small</a:t>
            </a:r>
          </a:p>
          <a:p>
            <a:pPr marL="339725">
              <a:buFont typeface="Arial" pitchFamily="34" charset="0"/>
              <a:buChar char="•"/>
            </a:pPr>
            <a:r>
              <a:rPr lang="en-US" sz="2400" dirty="0" smtClean="0"/>
              <a:t>  There are no intermolecular/atom forces</a:t>
            </a: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178733" y="5081451"/>
            <a:ext cx="378822" cy="5747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392894" y="5674026"/>
            <a:ext cx="4672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Ok assumptions for gasses, does not work for solids and liquids. 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769431" y="5403668"/>
            <a:ext cx="814250" cy="25254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422573" y="4802776"/>
            <a:ext cx="148044" cy="8534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1721</Words>
  <Application>Microsoft Office PowerPoint</Application>
  <PresentationFormat>On-screen Show (4:3)</PresentationFormat>
  <Paragraphs>495</Paragraphs>
  <Slides>58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Office Theme</vt:lpstr>
      <vt:lpstr>CS ChemDraw Drawing</vt:lpstr>
      <vt:lpstr>Slide 1</vt:lpstr>
      <vt:lpstr>Slide 2</vt:lpstr>
      <vt:lpstr>STATES OF MATTER</vt:lpstr>
      <vt:lpstr>States of Matter</vt:lpstr>
      <vt:lpstr>Comparison of Solids, Liquids, and Gases</vt:lpstr>
      <vt:lpstr>States of Matter</vt:lpstr>
      <vt:lpstr>States of Matter</vt:lpstr>
      <vt:lpstr>Phase Changes</vt:lpstr>
      <vt:lpstr>Slide 9</vt:lpstr>
      <vt:lpstr>Liquids and Solids</vt:lpstr>
      <vt:lpstr>Intramoelcular vs Intermolecular</vt:lpstr>
      <vt:lpstr>Intramolecular vs. Intermolecular Forces</vt:lpstr>
      <vt:lpstr>Slide 13</vt:lpstr>
      <vt:lpstr>Flavors of Intermolecular Forces</vt:lpstr>
      <vt:lpstr>Dipole-Dipole Forces</vt:lpstr>
      <vt:lpstr>Dipole-Dipole Forces</vt:lpstr>
      <vt:lpstr>Slide 17</vt:lpstr>
      <vt:lpstr>Flavors of Intermolecular Forces</vt:lpstr>
      <vt:lpstr>Ion-Dipole Forces</vt:lpstr>
      <vt:lpstr>Flavors of Intermolecular Forces</vt:lpstr>
      <vt:lpstr>Dipole-Dipole Forces</vt:lpstr>
      <vt:lpstr>Ion-Dipole Forces</vt:lpstr>
      <vt:lpstr>Flavors of Intermolecular Forces</vt:lpstr>
      <vt:lpstr>Instantaneous or Induced Dipole</vt:lpstr>
      <vt:lpstr>Polarizability Trends</vt:lpstr>
      <vt:lpstr>Non-polar Molecules</vt:lpstr>
      <vt:lpstr>Induced Dipole Forces</vt:lpstr>
      <vt:lpstr>Slide 28</vt:lpstr>
      <vt:lpstr>Gecko Wall Walking</vt:lpstr>
      <vt:lpstr>Slide 30</vt:lpstr>
      <vt:lpstr>Slide 31</vt:lpstr>
      <vt:lpstr>Flavors of Intermolecular Forces</vt:lpstr>
      <vt:lpstr>Hydrogen Bonding</vt:lpstr>
      <vt:lpstr>Slide 34</vt:lpstr>
      <vt:lpstr>Hydrogen Bonding</vt:lpstr>
      <vt:lpstr>Slide 36</vt:lpstr>
      <vt:lpstr>Slide 37</vt:lpstr>
      <vt:lpstr>Slide 38</vt:lpstr>
      <vt:lpstr>Slide 39</vt:lpstr>
      <vt:lpstr>Slide 40</vt:lpstr>
      <vt:lpstr>Slide 41</vt:lpstr>
      <vt:lpstr>Flavors of Intermolecular Forces</vt:lpstr>
      <vt:lpstr>Intermolecular Forces</vt:lpstr>
      <vt:lpstr>Strength of Intermolecular Forces</vt:lpstr>
      <vt:lpstr>Strength of Intermolecular Forces</vt:lpstr>
      <vt:lpstr>Properties of liquids</vt:lpstr>
      <vt:lpstr>Surface Tension</vt:lpstr>
      <vt:lpstr>Slide 48</vt:lpstr>
      <vt:lpstr>Slide 49</vt:lpstr>
      <vt:lpstr>Slide 50</vt:lpstr>
      <vt:lpstr>Forces Involved in the Capillary Action</vt:lpstr>
      <vt:lpstr>Capillary Action</vt:lpstr>
      <vt:lpstr>Capillary Action</vt:lpstr>
      <vt:lpstr>Slide 54</vt:lpstr>
      <vt:lpstr>Viscosity</vt:lpstr>
      <vt:lpstr>Viscosity</vt:lpstr>
      <vt:lpstr>Slide 57</vt:lpstr>
      <vt:lpstr>Slide 58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11: Intermolecular Forces and Liquids and Solids</dc:title>
  <dc:creator>Vastib</dc:creator>
  <cp:lastModifiedBy>Vastib</cp:lastModifiedBy>
  <cp:revision>36</cp:revision>
  <dcterms:created xsi:type="dcterms:W3CDTF">2015-01-06T23:42:48Z</dcterms:created>
  <dcterms:modified xsi:type="dcterms:W3CDTF">2015-04-24T17:42:51Z</dcterms:modified>
</cp:coreProperties>
</file>